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355" r:id="rId2"/>
    <p:sldId id="483" r:id="rId3"/>
    <p:sldId id="480" r:id="rId4"/>
    <p:sldId id="297" r:id="rId5"/>
    <p:sldId id="299" r:id="rId6"/>
    <p:sldId id="300" r:id="rId7"/>
    <p:sldId id="303" r:id="rId8"/>
    <p:sldId id="302" r:id="rId9"/>
    <p:sldId id="304" r:id="rId10"/>
    <p:sldId id="305" r:id="rId11"/>
    <p:sldId id="481" r:id="rId12"/>
    <p:sldId id="482" r:id="rId13"/>
    <p:sldId id="473" r:id="rId14"/>
    <p:sldId id="475" r:id="rId15"/>
    <p:sldId id="477" r:id="rId16"/>
    <p:sldId id="478" r:id="rId17"/>
    <p:sldId id="484" r:id="rId18"/>
    <p:sldId id="486" r:id="rId19"/>
    <p:sldId id="485" r:id="rId20"/>
    <p:sldId id="487" r:id="rId21"/>
    <p:sldId id="490" r:id="rId22"/>
    <p:sldId id="489" r:id="rId23"/>
    <p:sldId id="488" r:id="rId24"/>
    <p:sldId id="492" r:id="rId25"/>
    <p:sldId id="491" r:id="rId26"/>
    <p:sldId id="493" r:id="rId27"/>
    <p:sldId id="494" r:id="rId28"/>
    <p:sldId id="496" r:id="rId29"/>
    <p:sldId id="495" r:id="rId30"/>
    <p:sldId id="49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jpeg>
</file>

<file path=ppt/media/image5.jpeg>
</file>

<file path=ppt/media/image6.jpe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DC0A04-383F-4DDD-A197-004F28E65567}" type="datetimeFigureOut">
              <a:rPr lang="en-US" smtClean="0"/>
              <a:t>6/3/2023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515B6B-4FD7-499A-A129-B8610F5A7D20}" type="slidenum">
              <a:rPr lang="en-US" smtClean="0"/>
              <a:t>‹#›</a:t>
            </a:fld>
            <a:endParaRPr lang="en-US"/>
          </a:p>
        </p:txBody>
      </p:sp>
    </p:spTree>
    <p:extLst>
      <p:ext uri="{BB962C8B-B14F-4D97-AF65-F5344CB8AC3E}">
        <p14:creationId xmlns:p14="http://schemas.microsoft.com/office/powerpoint/2010/main" val="2679681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5AC79-A5FD-45CF-A66B-6044F811138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969514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BB2A44A-AB03-4F73-B035-E7962A5F42C4}"/>
              </a:ext>
            </a:extLst>
          </p:cNvPr>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DC5CA06B-EA7B-40E5-88E2-A6EB16D6209E}"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19170" name="Rectangle 2">
            <a:extLst>
              <a:ext uri="{FF2B5EF4-FFF2-40B4-BE49-F238E27FC236}">
                <a16:creationId xmlns:a16="http://schemas.microsoft.com/office/drawing/2014/main" id="{666ACA68-7FE5-42D9-9F04-EF7999682C1E}"/>
              </a:ext>
            </a:extLst>
          </p:cNvPr>
          <p:cNvSpPr>
            <a:spLocks noGrp="1" noRot="1" noChangeAspect="1" noChangeArrowheads="1"/>
          </p:cNvSpPr>
          <p:nvPr>
            <p:ph type="sldImg"/>
          </p:nvPr>
        </p:nvSpPr>
        <p:spPr bwMode="auto">
          <a:xfrm>
            <a:off x="3363913" y="2366963"/>
            <a:ext cx="0" cy="0"/>
          </a:xfrm>
          <a:prstGeom prst="rect">
            <a:avLst/>
          </a:prstGeom>
          <a:solidFill>
            <a:srgbClr val="FFFFFF"/>
          </a:solidFill>
          <a:ln>
            <a:solidFill>
              <a:srgbClr val="000000"/>
            </a:solidFill>
            <a:miter lim="800000"/>
            <a:headEnd/>
            <a:tailEnd/>
          </a:ln>
        </p:spPr>
      </p:sp>
      <p:sp>
        <p:nvSpPr>
          <p:cNvPr id="519171" name="Rectangle 3">
            <a:extLst>
              <a:ext uri="{FF2B5EF4-FFF2-40B4-BE49-F238E27FC236}">
                <a16:creationId xmlns:a16="http://schemas.microsoft.com/office/drawing/2014/main" id="{D2C4994C-8E5F-4A27-BF73-BD58FD323AF1}"/>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lIns="89913" tIns="44956" rIns="89913" bIns="44956"/>
          <a:lstStyle/>
          <a:p>
            <a:r>
              <a:rPr lang="en-US" altLang="en-US"/>
              <a:t>The Session Layer allows the establishment of </a:t>
            </a:r>
            <a:r>
              <a:rPr lang="en-US" altLang="en-US" i="1"/>
              <a:t>sessions</a:t>
            </a:r>
            <a:r>
              <a:rPr lang="en-US" altLang="en-US"/>
              <a:t> between machines, e.g. to allow remote logins to a multi-user system, or to perform file transfer between machines.</a:t>
            </a:r>
          </a:p>
          <a:p>
            <a:r>
              <a:rPr lang="en-US" altLang="en-US"/>
              <a:t>One of the Session services is </a:t>
            </a:r>
            <a:r>
              <a:rPr lang="en-US" altLang="en-US" i="1"/>
              <a:t>dialogue control</a:t>
            </a:r>
            <a:r>
              <a:rPr lang="en-US" altLang="en-US"/>
              <a:t>; if the communications are half-duplex then the session layer can manage which entity sends when.</a:t>
            </a:r>
          </a:p>
          <a:p>
            <a:r>
              <a:rPr lang="en-US" altLang="en-US"/>
              <a:t>A related service is </a:t>
            </a:r>
            <a:r>
              <a:rPr lang="en-US" altLang="en-US" i="1"/>
              <a:t>token management</a:t>
            </a:r>
            <a:r>
              <a:rPr lang="en-US" altLang="en-US"/>
              <a:t>.  In some protocols it is essential that both entities do not attempt the same operation simultaneously.  Possession of a token permits the operation.</a:t>
            </a:r>
          </a:p>
          <a:p>
            <a:r>
              <a:rPr lang="en-US" altLang="en-US"/>
              <a:t>The other main Session service is </a:t>
            </a:r>
            <a:r>
              <a:rPr lang="en-US" altLang="en-US" i="1"/>
              <a:t>synchronization</a:t>
            </a:r>
            <a:r>
              <a:rPr lang="en-US" altLang="en-US"/>
              <a:t>.  As an example consider attempting a 2-hour file transfer between machines which crash on average once an hour.  The synchronization service provides a means for </a:t>
            </a:r>
            <a:r>
              <a:rPr lang="en-US" altLang="en-US" i="1"/>
              <a:t>checkpoints</a:t>
            </a:r>
            <a:r>
              <a:rPr lang="en-US" altLang="en-US"/>
              <a:t> to be inserted into the data stream so that, after a crash, only data sent since the last checkpoint needs to be re-transmitted.</a:t>
            </a:r>
          </a:p>
          <a:p>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9D39A40-6ACF-4388-8486-74D69980537A}"/>
              </a:ext>
            </a:extLst>
          </p:cNvPr>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78BEB417-7151-43DE-A8B8-0B155FCB7020}"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23266" name="Rectangle 2">
            <a:extLst>
              <a:ext uri="{FF2B5EF4-FFF2-40B4-BE49-F238E27FC236}">
                <a16:creationId xmlns:a16="http://schemas.microsoft.com/office/drawing/2014/main" id="{DEB0FB5E-2C43-4019-9A02-CD7C62AC5751}"/>
              </a:ext>
            </a:extLst>
          </p:cNvPr>
          <p:cNvSpPr>
            <a:spLocks noGrp="1" noRot="1" noChangeAspect="1" noChangeArrowheads="1"/>
          </p:cNvSpPr>
          <p:nvPr>
            <p:ph type="sldImg"/>
          </p:nvPr>
        </p:nvSpPr>
        <p:spPr bwMode="auto">
          <a:xfrm>
            <a:off x="3363913" y="2366963"/>
            <a:ext cx="0" cy="0"/>
          </a:xfrm>
          <a:prstGeom prst="rect">
            <a:avLst/>
          </a:prstGeom>
          <a:solidFill>
            <a:srgbClr val="FFFFFF"/>
          </a:solidFill>
          <a:ln>
            <a:solidFill>
              <a:srgbClr val="000000"/>
            </a:solidFill>
            <a:miter lim="800000"/>
            <a:headEnd/>
            <a:tailEnd/>
          </a:ln>
        </p:spPr>
      </p:sp>
      <p:sp>
        <p:nvSpPr>
          <p:cNvPr id="523267" name="Rectangle 3">
            <a:extLst>
              <a:ext uri="{FF2B5EF4-FFF2-40B4-BE49-F238E27FC236}">
                <a16:creationId xmlns:a16="http://schemas.microsoft.com/office/drawing/2014/main" id="{EEBA00B5-286D-4277-A946-3C3DB3BD2D31}"/>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lIns="89913" tIns="44956" rIns="89913" bIns="44956"/>
          <a:lstStyle/>
          <a:p>
            <a:r>
              <a:rPr lang="en-US" altLang="en-US"/>
              <a:t>The  Network Layer controls the subnet.</a:t>
            </a:r>
          </a:p>
          <a:p>
            <a:r>
              <a:rPr lang="en-US" altLang="en-US"/>
              <a:t>The key design issue is routing of data within the subnet.  Routing can be:</a:t>
            </a:r>
          </a:p>
          <a:p>
            <a:pPr>
              <a:buFontTx/>
              <a:buChar char="•"/>
            </a:pPr>
            <a:r>
              <a:rPr lang="en-US" altLang="en-US"/>
              <a:t>  based on static tables (rarely changed),</a:t>
            </a:r>
          </a:p>
          <a:p>
            <a:pPr>
              <a:buFontTx/>
              <a:buChar char="•"/>
            </a:pPr>
            <a:r>
              <a:rPr lang="en-US" altLang="en-US"/>
              <a:t>  determined at the start of each session, or</a:t>
            </a:r>
          </a:p>
          <a:p>
            <a:pPr>
              <a:buFontTx/>
              <a:buChar char="•"/>
            </a:pPr>
            <a:r>
              <a:rPr lang="en-US" altLang="en-US"/>
              <a:t>  highly dynamic: individually determined for each packet, reflecting the current network load.</a:t>
            </a:r>
          </a:p>
          <a:p>
            <a:r>
              <a:rPr lang="en-US" altLang="en-US"/>
              <a:t>Too many packets in the subnet simultaneously can form bottlenecks; this is dealt with by </a:t>
            </a:r>
            <a:r>
              <a:rPr lang="en-US" altLang="en-US" i="1"/>
              <a:t>congestion control</a:t>
            </a:r>
            <a:r>
              <a:rPr lang="en-US" altLang="en-US"/>
              <a:t> procedures in the Network Layer.</a:t>
            </a:r>
          </a:p>
          <a:p>
            <a:r>
              <a:rPr lang="en-US" altLang="en-US"/>
              <a:t>Accounting for subnet use is also typically the responsibility of the Network Layer.</a:t>
            </a:r>
          </a:p>
          <a:p>
            <a:r>
              <a:rPr lang="en-US" altLang="en-US"/>
              <a:t>When a packet travels from one network to another, address conversion may be necessary; this is also performed by the Network Layer.</a:t>
            </a:r>
          </a:p>
          <a:p>
            <a:r>
              <a:rPr lang="en-US" altLang="en-US"/>
              <a:t>In </a:t>
            </a:r>
            <a:r>
              <a:rPr lang="en-US" altLang="en-US" i="1"/>
              <a:t>Broadcast networks</a:t>
            </a:r>
            <a:r>
              <a:rPr lang="en-US" altLang="en-US"/>
              <a:t> (e.g. many LANs), the routing problem is very straightforward, and hence Layer 3 will be very simple, or even non-existent.</a:t>
            </a:r>
          </a:p>
          <a:p>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A7E2213-334C-4301-9C57-550A3FDCCF21}"/>
              </a:ext>
            </a:extLst>
          </p:cNvPr>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035B2F8-0A98-4B82-8A7B-10358BFA64F4}"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16</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25314" name="Rectangle 2">
            <a:extLst>
              <a:ext uri="{FF2B5EF4-FFF2-40B4-BE49-F238E27FC236}">
                <a16:creationId xmlns:a16="http://schemas.microsoft.com/office/drawing/2014/main" id="{90D05539-94CD-4BBA-85B8-444B6A43BB8F}"/>
              </a:ext>
            </a:extLst>
          </p:cNvPr>
          <p:cNvSpPr>
            <a:spLocks noGrp="1" noRot="1" noChangeAspect="1" noChangeArrowheads="1"/>
          </p:cNvSpPr>
          <p:nvPr>
            <p:ph type="sldImg"/>
          </p:nvPr>
        </p:nvSpPr>
        <p:spPr bwMode="auto">
          <a:xfrm>
            <a:off x="3363913" y="2366963"/>
            <a:ext cx="0" cy="0"/>
          </a:xfrm>
          <a:prstGeom prst="rect">
            <a:avLst/>
          </a:prstGeom>
          <a:solidFill>
            <a:srgbClr val="FFFFFF"/>
          </a:solidFill>
          <a:ln>
            <a:solidFill>
              <a:srgbClr val="000000"/>
            </a:solidFill>
            <a:miter lim="800000"/>
            <a:headEnd/>
            <a:tailEnd/>
          </a:ln>
        </p:spPr>
      </p:sp>
      <p:sp>
        <p:nvSpPr>
          <p:cNvPr id="525315" name="Rectangle 3">
            <a:extLst>
              <a:ext uri="{FF2B5EF4-FFF2-40B4-BE49-F238E27FC236}">
                <a16:creationId xmlns:a16="http://schemas.microsoft.com/office/drawing/2014/main" id="{235F1067-2FC0-402D-AC09-DCAF7B8438EB}"/>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lIns="89913" tIns="44956" rIns="89913" bIns="44956"/>
          <a:lstStyle/>
          <a:p>
            <a:r>
              <a:rPr lang="en-US" altLang="en-US"/>
              <a:t>This layer takes the ‘raw’ transmission facility provided by the Physical Layer (Layer 1) and uses it to provide a reliable, error-free transmission service.</a:t>
            </a:r>
          </a:p>
          <a:p>
            <a:r>
              <a:rPr lang="en-US" altLang="en-US"/>
              <a:t>It does this by breaking the data stream up into </a:t>
            </a:r>
            <a:r>
              <a:rPr lang="en-US" altLang="en-US" i="1"/>
              <a:t>frames</a:t>
            </a:r>
            <a:r>
              <a:rPr lang="en-US" altLang="en-US"/>
              <a:t>, typically of thousands of bytes in length.  Where necessary, special </a:t>
            </a:r>
            <a:r>
              <a:rPr lang="en-US" altLang="en-US" i="1"/>
              <a:t>acknowledgement frames</a:t>
            </a:r>
            <a:r>
              <a:rPr lang="en-US" altLang="en-US"/>
              <a:t> can be sent back by the receiving Data Link entity to indicate successful receipt of each frame.</a:t>
            </a:r>
          </a:p>
          <a:p>
            <a:r>
              <a:rPr lang="en-US" altLang="en-US"/>
              <a:t>The Physical Layer transmits a continuous sequence of bits, and so Layer 2 must create and recognise frame boundaries.  This is typically done by the insertion of special bit patterns.</a:t>
            </a:r>
          </a:p>
          <a:p>
            <a:r>
              <a:rPr lang="en-US" altLang="en-US"/>
              <a:t>Channel errors can completely destroy a frame, and hence retransmission may be necessary.  This, in turn, leads to the possibility of duplicate frames being received.  Data Link protocols must deal with these problems.</a:t>
            </a:r>
          </a:p>
          <a:p>
            <a:r>
              <a:rPr lang="en-US" altLang="en-US"/>
              <a:t>A Data Link protocol may offer several different ‘service classes’ to the Network Layer, each with a different quality and cost.</a:t>
            </a:r>
          </a:p>
          <a:p>
            <a:r>
              <a:rPr lang="en-US" altLang="en-US"/>
              <a:t>The Data Link Layer must also regulate traffic flow to prevent ‘swamping’ of a slow receiver.</a:t>
            </a:r>
          </a:p>
          <a:p>
            <a:r>
              <a:rPr lang="en-US" altLang="en-US"/>
              <a:t>In a duplex channel there may be competition between data and acknowledgment frames; one solution is known as </a:t>
            </a:r>
            <a:r>
              <a:rPr lang="en-US" altLang="en-US" i="1"/>
              <a:t>piggybacking</a:t>
            </a:r>
            <a:r>
              <a:rPr lang="en-US" altLang="en-US"/>
              <a:t>, where acknowledgement information is attached to data frames.</a:t>
            </a:r>
          </a:p>
          <a:p>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5AC79-A5FD-45CF-A66B-6044F811138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76755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5AC79-A5FD-45CF-A66B-6044F811138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35315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5AC79-A5FD-45CF-A66B-6044F811138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513438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5AC79-A5FD-45CF-A66B-6044F811138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636204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5AC79-A5FD-45CF-A66B-6044F811138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21710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5AC79-A5FD-45CF-A66B-6044F811138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54193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5AC79-A5FD-45CF-A66B-6044F811138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902454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FEB896D2-91A9-420B-A4E1-B4702CAC1172}"/>
              </a:ext>
            </a:extLst>
          </p:cNvPr>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A950742-2697-4FD3-A96C-48E37D4548CC}"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n-ea"/>
              <a:cs typeface="+mn-cs"/>
            </a:endParaRPr>
          </a:p>
        </p:txBody>
      </p:sp>
      <p:sp>
        <p:nvSpPr>
          <p:cNvPr id="515074" name="Rectangle 2">
            <a:extLst>
              <a:ext uri="{FF2B5EF4-FFF2-40B4-BE49-F238E27FC236}">
                <a16:creationId xmlns:a16="http://schemas.microsoft.com/office/drawing/2014/main" id="{5E35A48A-E69C-4FCF-BDC4-E72707310383}"/>
              </a:ext>
            </a:extLst>
          </p:cNvPr>
          <p:cNvSpPr>
            <a:spLocks noGrp="1" noRot="1" noChangeAspect="1" noChangeArrowheads="1"/>
          </p:cNvSpPr>
          <p:nvPr>
            <p:ph type="sldImg"/>
          </p:nvPr>
        </p:nvSpPr>
        <p:spPr bwMode="auto">
          <a:xfrm>
            <a:off x="3363913" y="2366963"/>
            <a:ext cx="0" cy="0"/>
          </a:xfrm>
          <a:prstGeom prst="rect">
            <a:avLst/>
          </a:prstGeom>
          <a:solidFill>
            <a:srgbClr val="FFFFFF"/>
          </a:solidFill>
          <a:ln>
            <a:solidFill>
              <a:srgbClr val="000000"/>
            </a:solidFill>
            <a:miter lim="800000"/>
            <a:headEnd/>
            <a:tailEnd/>
          </a:ln>
        </p:spPr>
      </p:sp>
      <p:sp>
        <p:nvSpPr>
          <p:cNvPr id="515075" name="Rectangle 3">
            <a:extLst>
              <a:ext uri="{FF2B5EF4-FFF2-40B4-BE49-F238E27FC236}">
                <a16:creationId xmlns:a16="http://schemas.microsoft.com/office/drawing/2014/main" id="{DC880117-37D0-47C2-8A85-6F703A7796A8}"/>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lIns="89913" tIns="44956" rIns="89913" bIns="44956"/>
          <a:lstStyle/>
          <a:p>
            <a:r>
              <a:rPr lang="en-US" altLang="en-US"/>
              <a:t>The Application Layer is home to a wide variety of protocols to meet specific user needs.</a:t>
            </a:r>
          </a:p>
          <a:p>
            <a:pPr>
              <a:buFontTx/>
              <a:buChar char="•"/>
            </a:pPr>
            <a:r>
              <a:rPr lang="en-US" altLang="en-US"/>
              <a:t>  </a:t>
            </a:r>
            <a:r>
              <a:rPr lang="en-US" altLang="en-US" i="1"/>
              <a:t>Network virtual terminal</a:t>
            </a:r>
            <a:r>
              <a:rPr lang="en-US" altLang="en-US"/>
              <a:t>.  Used by ‘networked screen editors’ and other networked applications needing to handle many different terminal types.  Software exists to map the functions of the virtual terminal onto the real terminal, e.g. cursor movement.  Examples include OSI </a:t>
            </a:r>
            <a:r>
              <a:rPr lang="en-US" altLang="en-US" i="1"/>
              <a:t>VTP</a:t>
            </a:r>
            <a:r>
              <a:rPr lang="en-US" altLang="en-US"/>
              <a:t> and Internet </a:t>
            </a:r>
            <a:r>
              <a:rPr lang="en-US" altLang="en-US" i="1"/>
              <a:t>telnet</a:t>
            </a:r>
            <a:r>
              <a:rPr lang="en-US" altLang="en-US"/>
              <a:t>.</a:t>
            </a:r>
          </a:p>
          <a:p>
            <a:pPr>
              <a:buFontTx/>
              <a:buChar char="•"/>
            </a:pPr>
            <a:r>
              <a:rPr lang="en-US" altLang="en-US"/>
              <a:t>  </a:t>
            </a:r>
            <a:r>
              <a:rPr lang="en-US" altLang="en-US" i="1"/>
              <a:t>File transfer</a:t>
            </a:r>
            <a:r>
              <a:rPr lang="en-US" altLang="en-US"/>
              <a:t>.  Different file systems  have different file naming conventions and internal record structures.  Such a protocol must convert files to a ‘standard’ representation.  Examples include OSI </a:t>
            </a:r>
            <a:r>
              <a:rPr lang="en-US" altLang="en-US" i="1"/>
              <a:t>FTAM</a:t>
            </a:r>
            <a:r>
              <a:rPr lang="en-US" altLang="en-US"/>
              <a:t> and Internet </a:t>
            </a:r>
            <a:r>
              <a:rPr lang="en-US" altLang="en-US" i="1"/>
              <a:t>ftp</a:t>
            </a:r>
            <a:r>
              <a:rPr lang="en-US" altLang="en-US"/>
              <a:t>.</a:t>
            </a:r>
          </a:p>
          <a:p>
            <a:pPr>
              <a:buFontTx/>
              <a:buChar char="•"/>
            </a:pPr>
            <a:r>
              <a:rPr lang="en-US" altLang="en-US"/>
              <a:t>  </a:t>
            </a:r>
            <a:r>
              <a:rPr lang="en-US" altLang="en-US" i="1"/>
              <a:t>Electronic mail</a:t>
            </a:r>
            <a:r>
              <a:rPr lang="en-US" altLang="en-US"/>
              <a:t>.  Examples of electronic mail protocols are OSI </a:t>
            </a:r>
            <a:r>
              <a:rPr lang="en-US" altLang="en-US" i="1"/>
              <a:t>X.400</a:t>
            </a:r>
            <a:r>
              <a:rPr lang="en-US" altLang="en-US"/>
              <a:t> and Internet mail.</a:t>
            </a:r>
          </a:p>
          <a:p>
            <a:pPr>
              <a:buFontTx/>
              <a:buChar char="•"/>
            </a:pPr>
            <a:r>
              <a:rPr lang="en-US" altLang="en-US"/>
              <a:t>  </a:t>
            </a:r>
            <a:r>
              <a:rPr lang="en-US" altLang="en-US" i="1"/>
              <a:t>Directory service</a:t>
            </a:r>
            <a:r>
              <a:rPr lang="en-US" altLang="en-US"/>
              <a:t>.  Examples include OSI </a:t>
            </a:r>
            <a:r>
              <a:rPr lang="en-US" altLang="en-US" i="1"/>
              <a:t>X.500</a:t>
            </a:r>
            <a:r>
              <a:rPr lang="en-US" altLang="en-US"/>
              <a:t>.</a:t>
            </a:r>
          </a:p>
          <a:p>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515068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1661576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064279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2962818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671330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4226620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39906011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201015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766024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F9B2A1-5C5D-4CC9-90AE-41660E66DC14}" type="datetimeFigureOut">
              <a:rPr lang="en-US" smtClean="0"/>
              <a:pPr/>
              <a:t>6/3/2023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1272888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F9B2A1-5C5D-4CC9-90AE-41660E66DC14}" type="datetimeFigureOut">
              <a:rPr lang="en-US" smtClean="0"/>
              <a:pPr/>
              <a:t>6/3/2023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2799015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F9B2A1-5C5D-4CC9-90AE-41660E66DC14}" type="datetimeFigureOut">
              <a:rPr lang="en-US" smtClean="0"/>
              <a:pPr/>
              <a:t>6/3/2023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825231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FF9B2A1-5C5D-4CC9-90AE-41660E66DC14}" type="datetimeFigureOut">
              <a:rPr lang="en-US" smtClean="0"/>
              <a:pPr/>
              <a:t>6/3/2023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30966071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F9B2A1-5C5D-4CC9-90AE-41660E66DC14}" type="datetimeFigureOut">
              <a:rPr lang="en-US" smtClean="0"/>
              <a:pPr/>
              <a:t>6/3/2023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7135052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F9B2A1-5C5D-4CC9-90AE-41660E66DC14}" type="datetimeFigureOut">
              <a:rPr lang="en-US" smtClean="0"/>
              <a:pPr/>
              <a:t>6/3/2023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2529055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FF9B2A1-5C5D-4CC9-90AE-41660E66DC14}" type="datetimeFigureOut">
              <a:rPr lang="en-US" smtClean="0"/>
              <a:pPr/>
              <a:t>6/3/2023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AD1B5D-809A-4342-A7AC-485B023A8F0F}" type="slidenum">
              <a:rPr lang="en-US" smtClean="0"/>
              <a:pPr/>
              <a:t>‹#›</a:t>
            </a:fld>
            <a:endParaRPr lang="en-US"/>
          </a:p>
        </p:txBody>
      </p:sp>
    </p:spTree>
    <p:extLst>
      <p:ext uri="{BB962C8B-B14F-4D97-AF65-F5344CB8AC3E}">
        <p14:creationId xmlns:p14="http://schemas.microsoft.com/office/powerpoint/2010/main" val="2666398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FF9B2A1-5C5D-4CC9-90AE-41660E66DC14}" type="datetimeFigureOut">
              <a:rPr lang="en-US" smtClean="0"/>
              <a:pPr/>
              <a:t>6/3/2023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CAD1B5D-809A-4342-A7AC-485B023A8F0F}" type="slidenum">
              <a:rPr lang="en-US" smtClean="0"/>
              <a:pPr/>
              <a:t>‹#›</a:t>
            </a:fld>
            <a:endParaRPr lang="en-US"/>
          </a:p>
        </p:txBody>
      </p:sp>
    </p:spTree>
    <p:extLst>
      <p:ext uri="{BB962C8B-B14F-4D97-AF65-F5344CB8AC3E}">
        <p14:creationId xmlns:p14="http://schemas.microsoft.com/office/powerpoint/2010/main" val="35828442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mc:AlternateContent xmlns:mc="http://schemas.openxmlformats.org/markup-compatibility/2006" xmlns:p14="http://schemas.microsoft.com/office/powerpoint/2010/main">
    <mc:Choice Requires="p14">
      <p:transition spd="slow" p14:dur="2000">
        <p:sndAc>
          <p:endSnd/>
        </p:sndAc>
      </p:transition>
    </mc:Choice>
    <mc:Fallback xmlns="">
      <p:transition spd="slow">
        <p:sndAc>
          <p:endSnd/>
        </p:sndAc>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00855" y="810705"/>
            <a:ext cx="9406357" cy="1394436"/>
          </a:xfrm>
        </p:spPr>
        <p:txBody>
          <a:bodyPr/>
          <a:lstStyle/>
          <a:p>
            <a:pPr algn="ctr"/>
            <a:r>
              <a:rPr lang="en-US" sz="6600" i="1" dirty="0">
                <a:solidFill>
                  <a:schemeClr val="accent5">
                    <a:lumMod val="75000"/>
                  </a:schemeClr>
                </a:solidFill>
                <a:latin typeface="Century751 SeBd BT" pitchFamily="2" charset="0"/>
              </a:rPr>
              <a:t>BASIC NETWORKING</a:t>
            </a:r>
            <a:endParaRPr lang="en-US" sz="6600" dirty="0">
              <a:solidFill>
                <a:schemeClr val="accent5">
                  <a:lumMod val="75000"/>
                </a:schemeClr>
              </a:solidFill>
              <a:latin typeface="Century751 SeBd BT" pitchFamily="2" charset="0"/>
            </a:endParaRPr>
          </a:p>
        </p:txBody>
      </p:sp>
      <p:sp>
        <p:nvSpPr>
          <p:cNvPr id="3" name="Subtitle 2"/>
          <p:cNvSpPr>
            <a:spLocks noGrp="1"/>
          </p:cNvSpPr>
          <p:nvPr>
            <p:ph type="subTitle" idx="1"/>
          </p:nvPr>
        </p:nvSpPr>
        <p:spPr>
          <a:xfrm>
            <a:off x="993489" y="3128412"/>
            <a:ext cx="7971401" cy="1524448"/>
          </a:xfrm>
        </p:spPr>
        <p:txBody>
          <a:bodyPr>
            <a:noAutofit/>
          </a:bodyPr>
          <a:lstStyle/>
          <a:p>
            <a:r>
              <a:rPr lang="en-US" sz="3600" dirty="0">
                <a:solidFill>
                  <a:schemeClr val="accent2">
                    <a:lumMod val="75000"/>
                  </a:schemeClr>
                </a:solidFill>
              </a:rPr>
              <a:t>PRESENTED BY-:</a:t>
            </a:r>
          </a:p>
          <a:p>
            <a:r>
              <a:rPr lang="en-US" sz="3600" dirty="0">
                <a:solidFill>
                  <a:schemeClr val="accent2">
                    <a:lumMod val="75000"/>
                  </a:schemeClr>
                </a:solidFill>
              </a:rPr>
              <a:t>SNOC RAIPUR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a:extLst>
              <a:ext uri="{FF2B5EF4-FFF2-40B4-BE49-F238E27FC236}">
                <a16:creationId xmlns:a16="http://schemas.microsoft.com/office/drawing/2014/main" id="{3B9EA977-DDF5-4776-8C05-F0E7F4958484}"/>
              </a:ext>
            </a:extLst>
          </p:cNvPr>
          <p:cNvSpPr>
            <a:spLocks noChangeArrowheads="1"/>
          </p:cNvSpPr>
          <p:nvPr/>
        </p:nvSpPr>
        <p:spPr bwMode="auto">
          <a:xfrm>
            <a:off x="447773" y="355763"/>
            <a:ext cx="830580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altLang="en-US" sz="3200" b="1" dirty="0">
                <a:solidFill>
                  <a:srgbClr val="A50021"/>
                </a:solidFill>
                <a:cs typeface="Times New Roman" panose="02020603050405020304" pitchFamily="18" charset="0"/>
              </a:rPr>
              <a:t>Network Topologies </a:t>
            </a:r>
          </a:p>
        </p:txBody>
      </p:sp>
      <p:pic>
        <p:nvPicPr>
          <p:cNvPr id="13" name="Picture 7" descr="fg_08_08">
            <a:extLst>
              <a:ext uri="{FF2B5EF4-FFF2-40B4-BE49-F238E27FC236}">
                <a16:creationId xmlns:a16="http://schemas.microsoft.com/office/drawing/2014/main" id="{FBE01FB9-175F-4783-87A6-5AFB2B63F2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1481" y="1340963"/>
            <a:ext cx="7098383" cy="4373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1833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D493179F-7712-4696-81B5-0B3A05C6F111}"/>
              </a:ext>
            </a:extLst>
          </p:cNvPr>
          <p:cNvSpPr txBox="1">
            <a:spLocks noChangeArrowheads="1"/>
          </p:cNvSpPr>
          <p:nvPr/>
        </p:nvSpPr>
        <p:spPr>
          <a:xfrm>
            <a:off x="782424" y="1219200"/>
            <a:ext cx="8927183" cy="5562600"/>
          </a:xfrm>
          <a:prstGeom prst="rect">
            <a:avLst/>
          </a:prstGeom>
        </p:spPr>
        <p:txBody>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609600" indent="-609600"/>
            <a:r>
              <a:rPr lang="en-GB" altLang="en-US" sz="3200" dirty="0"/>
              <a:t>OSI Reference Model - internationally standardised network architecture.</a:t>
            </a:r>
          </a:p>
          <a:p>
            <a:pPr marL="609600" indent="-609600"/>
            <a:r>
              <a:rPr lang="en-GB" altLang="en-US" sz="3200" dirty="0"/>
              <a:t>OSI = </a:t>
            </a:r>
            <a:r>
              <a:rPr lang="en-GB" altLang="en-US" sz="3200" i="1" dirty="0"/>
              <a:t>Open Systems Interconnection</a:t>
            </a:r>
            <a:r>
              <a:rPr lang="en-GB" altLang="en-US" sz="3200" dirty="0"/>
              <a:t>: deals with </a:t>
            </a:r>
            <a:r>
              <a:rPr lang="en-GB" altLang="en-US" sz="3200" i="1" dirty="0"/>
              <a:t>open systems</a:t>
            </a:r>
            <a:r>
              <a:rPr lang="en-GB" altLang="en-US" sz="3200" dirty="0"/>
              <a:t>, i.e. systems open for communications with other systems.</a:t>
            </a:r>
          </a:p>
          <a:p>
            <a:pPr marL="609600" indent="-609600"/>
            <a:r>
              <a:rPr lang="en-GB" altLang="en-US" sz="3200" dirty="0"/>
              <a:t>Specified in ISO 7498.</a:t>
            </a:r>
          </a:p>
          <a:p>
            <a:pPr marL="609600" indent="-609600"/>
            <a:r>
              <a:rPr lang="en-GB" altLang="en-US" sz="3200" dirty="0"/>
              <a:t>Model has 7 layers.</a:t>
            </a:r>
            <a:endParaRPr lang="en-US" altLang="en-US" sz="3200" dirty="0"/>
          </a:p>
        </p:txBody>
      </p:sp>
      <p:sp>
        <p:nvSpPr>
          <p:cNvPr id="5" name="Rectangle 3">
            <a:extLst>
              <a:ext uri="{FF2B5EF4-FFF2-40B4-BE49-F238E27FC236}">
                <a16:creationId xmlns:a16="http://schemas.microsoft.com/office/drawing/2014/main" id="{D7DF6EDD-B1A2-495C-91A2-2663FAEF7EC9}"/>
              </a:ext>
            </a:extLst>
          </p:cNvPr>
          <p:cNvSpPr>
            <a:spLocks noChangeArrowheads="1"/>
          </p:cNvSpPr>
          <p:nvPr/>
        </p:nvSpPr>
        <p:spPr bwMode="auto">
          <a:xfrm>
            <a:off x="2209800" y="762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4400">
                <a:solidFill>
                  <a:schemeClr val="tx2"/>
                </a:solidFill>
                <a:latin typeface="Times New Roman" panose="02020603050405020304" pitchFamily="18" charset="0"/>
              </a:defRPr>
            </a:lvl1pPr>
            <a:lvl2pPr algn="ctr">
              <a:spcBef>
                <a:spcPct val="0"/>
              </a:spcBef>
              <a:defRPr sz="4400">
                <a:solidFill>
                  <a:schemeClr val="tx2"/>
                </a:solidFill>
                <a:latin typeface="Times New Roman" panose="02020603050405020304" pitchFamily="18" charset="0"/>
              </a:defRPr>
            </a:lvl2pPr>
            <a:lvl3pPr algn="ctr">
              <a:spcBef>
                <a:spcPct val="0"/>
              </a:spcBef>
              <a:defRPr sz="4400">
                <a:solidFill>
                  <a:schemeClr val="tx2"/>
                </a:solidFill>
                <a:latin typeface="Times New Roman" panose="02020603050405020304" pitchFamily="18" charset="0"/>
              </a:defRPr>
            </a:lvl3pPr>
            <a:lvl4pPr algn="ctr">
              <a:spcBef>
                <a:spcPct val="0"/>
              </a:spcBef>
              <a:defRPr sz="4400">
                <a:solidFill>
                  <a:schemeClr val="tx2"/>
                </a:solidFill>
                <a:latin typeface="Times New Roman" panose="02020603050405020304" pitchFamily="18" charset="0"/>
              </a:defRPr>
            </a:lvl4pPr>
            <a:lvl5pPr algn="ctr">
              <a:spcBef>
                <a:spcPct val="0"/>
              </a:spcBef>
              <a:defRPr sz="4400">
                <a:solidFill>
                  <a:schemeClr val="tx2"/>
                </a:solidFill>
                <a:latin typeface="Times New Roman" panose="02020603050405020304" pitchFamily="18" charset="0"/>
              </a:defRPr>
            </a:lvl5pPr>
            <a:lvl6pPr marL="457200" algn="ctr" fontAlgn="base">
              <a:spcBef>
                <a:spcPct val="0"/>
              </a:spcBef>
              <a:spcAft>
                <a:spcPct val="0"/>
              </a:spcAft>
              <a:defRPr sz="4400">
                <a:solidFill>
                  <a:schemeClr val="tx2"/>
                </a:solidFill>
                <a:latin typeface="Times New Roman" panose="02020603050405020304" pitchFamily="18" charset="0"/>
              </a:defRPr>
            </a:lvl6pPr>
            <a:lvl7pPr marL="914400" algn="ctr" fontAlgn="base">
              <a:spcBef>
                <a:spcPct val="0"/>
              </a:spcBef>
              <a:spcAft>
                <a:spcPct val="0"/>
              </a:spcAft>
              <a:defRPr sz="4400">
                <a:solidFill>
                  <a:schemeClr val="tx2"/>
                </a:solidFill>
                <a:latin typeface="Times New Roman" panose="02020603050405020304" pitchFamily="18" charset="0"/>
              </a:defRPr>
            </a:lvl7pPr>
            <a:lvl8pPr marL="1371600" algn="ctr" fontAlgn="base">
              <a:spcBef>
                <a:spcPct val="0"/>
              </a:spcBef>
              <a:spcAft>
                <a:spcPct val="0"/>
              </a:spcAft>
              <a:defRPr sz="4400">
                <a:solidFill>
                  <a:schemeClr val="tx2"/>
                </a:solidFill>
                <a:latin typeface="Times New Roman" panose="02020603050405020304" pitchFamily="18" charset="0"/>
              </a:defRPr>
            </a:lvl8pPr>
            <a:lvl9pPr marL="1828800" algn="ctr" fontAlgn="base">
              <a:spcBef>
                <a:spcPct val="0"/>
              </a:spcBef>
              <a:spcAft>
                <a:spcPct val="0"/>
              </a:spcAft>
              <a:defRPr sz="4400">
                <a:solidFill>
                  <a:schemeClr val="tx2"/>
                </a:solidFill>
                <a:latin typeface="Times New Roman" panose="02020603050405020304" pitchFamily="18" charset="0"/>
              </a:defRPr>
            </a:lvl9pPr>
          </a:lstStyle>
          <a:p>
            <a:pPr fontAlgn="base">
              <a:spcAft>
                <a:spcPct val="0"/>
              </a:spcAft>
            </a:pPr>
            <a:r>
              <a:rPr lang="en-US" altLang="en-US" b="1" dirty="0">
                <a:solidFill>
                  <a:srgbClr val="CC0000"/>
                </a:solidFill>
                <a:latin typeface="Arial-BoldMT"/>
              </a:rPr>
              <a:t>OSI Reference Model </a:t>
            </a:r>
          </a:p>
        </p:txBody>
      </p:sp>
    </p:spTree>
    <p:extLst>
      <p:ext uri="{BB962C8B-B14F-4D97-AF65-F5344CB8AC3E}">
        <p14:creationId xmlns:p14="http://schemas.microsoft.com/office/powerpoint/2010/main" val="131165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C81BA662-5C83-4921-87F6-35673CD82BB9}"/>
              </a:ext>
            </a:extLst>
          </p:cNvPr>
          <p:cNvSpPr txBox="1">
            <a:spLocks noChangeArrowheads="1"/>
          </p:cNvSpPr>
          <p:nvPr/>
        </p:nvSpPr>
        <p:spPr>
          <a:xfrm>
            <a:off x="5049624" y="1676400"/>
            <a:ext cx="4343400" cy="2590800"/>
          </a:xfrm>
          <a:prstGeom prst="rect">
            <a:avLst/>
          </a:prstGeom>
        </p:spPr>
        <p:txBody>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609600" indent="-609600"/>
            <a:r>
              <a:rPr lang="en-GB" altLang="en-US" sz="2400"/>
              <a:t>Layers 1-4 relate to communications technology.</a:t>
            </a:r>
          </a:p>
          <a:p>
            <a:pPr marL="609600" indent="-609600"/>
            <a:r>
              <a:rPr lang="en-GB" altLang="en-US" sz="2400"/>
              <a:t>Layers 5-7 relate to user applications.</a:t>
            </a:r>
          </a:p>
        </p:txBody>
      </p:sp>
      <p:sp>
        <p:nvSpPr>
          <p:cNvPr id="3" name="Rectangle 3">
            <a:extLst>
              <a:ext uri="{FF2B5EF4-FFF2-40B4-BE49-F238E27FC236}">
                <a16:creationId xmlns:a16="http://schemas.microsoft.com/office/drawing/2014/main" id="{A823399B-A14E-47EF-ABAD-86849B361C3C}"/>
              </a:ext>
            </a:extLst>
          </p:cNvPr>
          <p:cNvSpPr>
            <a:spLocks noChangeArrowheads="1"/>
          </p:cNvSpPr>
          <p:nvPr/>
        </p:nvSpPr>
        <p:spPr bwMode="auto">
          <a:xfrm>
            <a:off x="2209800" y="762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4400">
                <a:solidFill>
                  <a:schemeClr val="tx2"/>
                </a:solidFill>
                <a:latin typeface="Times New Roman" panose="02020603050405020304" pitchFamily="18" charset="0"/>
              </a:defRPr>
            </a:lvl1pPr>
            <a:lvl2pPr algn="ctr">
              <a:spcBef>
                <a:spcPct val="0"/>
              </a:spcBef>
              <a:defRPr sz="4400">
                <a:solidFill>
                  <a:schemeClr val="tx2"/>
                </a:solidFill>
                <a:latin typeface="Times New Roman" panose="02020603050405020304" pitchFamily="18" charset="0"/>
              </a:defRPr>
            </a:lvl2pPr>
            <a:lvl3pPr algn="ctr">
              <a:spcBef>
                <a:spcPct val="0"/>
              </a:spcBef>
              <a:defRPr sz="4400">
                <a:solidFill>
                  <a:schemeClr val="tx2"/>
                </a:solidFill>
                <a:latin typeface="Times New Roman" panose="02020603050405020304" pitchFamily="18" charset="0"/>
              </a:defRPr>
            </a:lvl3pPr>
            <a:lvl4pPr algn="ctr">
              <a:spcBef>
                <a:spcPct val="0"/>
              </a:spcBef>
              <a:defRPr sz="4400">
                <a:solidFill>
                  <a:schemeClr val="tx2"/>
                </a:solidFill>
                <a:latin typeface="Times New Roman" panose="02020603050405020304" pitchFamily="18" charset="0"/>
              </a:defRPr>
            </a:lvl4pPr>
            <a:lvl5pPr algn="ctr">
              <a:spcBef>
                <a:spcPct val="0"/>
              </a:spcBef>
              <a:defRPr sz="4400">
                <a:solidFill>
                  <a:schemeClr val="tx2"/>
                </a:solidFill>
                <a:latin typeface="Times New Roman" panose="02020603050405020304" pitchFamily="18" charset="0"/>
              </a:defRPr>
            </a:lvl5pPr>
            <a:lvl6pPr marL="457200" algn="ctr" fontAlgn="base">
              <a:spcBef>
                <a:spcPct val="0"/>
              </a:spcBef>
              <a:spcAft>
                <a:spcPct val="0"/>
              </a:spcAft>
              <a:defRPr sz="4400">
                <a:solidFill>
                  <a:schemeClr val="tx2"/>
                </a:solidFill>
                <a:latin typeface="Times New Roman" panose="02020603050405020304" pitchFamily="18" charset="0"/>
              </a:defRPr>
            </a:lvl6pPr>
            <a:lvl7pPr marL="914400" algn="ctr" fontAlgn="base">
              <a:spcBef>
                <a:spcPct val="0"/>
              </a:spcBef>
              <a:spcAft>
                <a:spcPct val="0"/>
              </a:spcAft>
              <a:defRPr sz="4400">
                <a:solidFill>
                  <a:schemeClr val="tx2"/>
                </a:solidFill>
                <a:latin typeface="Times New Roman" panose="02020603050405020304" pitchFamily="18" charset="0"/>
              </a:defRPr>
            </a:lvl7pPr>
            <a:lvl8pPr marL="1371600" algn="ctr" fontAlgn="base">
              <a:spcBef>
                <a:spcPct val="0"/>
              </a:spcBef>
              <a:spcAft>
                <a:spcPct val="0"/>
              </a:spcAft>
              <a:defRPr sz="4400">
                <a:solidFill>
                  <a:schemeClr val="tx2"/>
                </a:solidFill>
                <a:latin typeface="Times New Roman" panose="02020603050405020304" pitchFamily="18" charset="0"/>
              </a:defRPr>
            </a:lvl8pPr>
            <a:lvl9pPr marL="1828800" algn="ctr" fontAlgn="base">
              <a:spcBef>
                <a:spcPct val="0"/>
              </a:spcBef>
              <a:spcAft>
                <a:spcPct val="0"/>
              </a:spcAft>
              <a:defRPr sz="4400">
                <a:solidFill>
                  <a:schemeClr val="tx2"/>
                </a:solidFill>
                <a:latin typeface="Times New Roman" panose="02020603050405020304" pitchFamily="18" charset="0"/>
              </a:defRPr>
            </a:lvl9pPr>
          </a:lstStyle>
          <a:p>
            <a:pPr fontAlgn="base">
              <a:spcAft>
                <a:spcPct val="0"/>
              </a:spcAft>
            </a:pPr>
            <a:r>
              <a:rPr lang="en-US" altLang="en-US" b="1">
                <a:solidFill>
                  <a:srgbClr val="CC0000"/>
                </a:solidFill>
                <a:latin typeface="Arial-BoldMT"/>
              </a:rPr>
              <a:t>7-Layer OSI Model </a:t>
            </a:r>
          </a:p>
        </p:txBody>
      </p:sp>
      <p:sp>
        <p:nvSpPr>
          <p:cNvPr id="4" name="Rectangle 4">
            <a:extLst>
              <a:ext uri="{FF2B5EF4-FFF2-40B4-BE49-F238E27FC236}">
                <a16:creationId xmlns:a16="http://schemas.microsoft.com/office/drawing/2014/main" id="{B9721CC6-0316-4FFD-8B8F-E2CEE83B8AED}"/>
              </a:ext>
            </a:extLst>
          </p:cNvPr>
          <p:cNvSpPr>
            <a:spLocks noChangeArrowheads="1"/>
          </p:cNvSpPr>
          <p:nvPr/>
        </p:nvSpPr>
        <p:spPr bwMode="auto">
          <a:xfrm>
            <a:off x="1398374" y="1728788"/>
            <a:ext cx="1282700" cy="292100"/>
          </a:xfrm>
          <a:prstGeom prst="rect">
            <a:avLst/>
          </a:prstGeom>
          <a:solidFill>
            <a:srgbClr val="0066FF"/>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5" name="Rectangle 5">
            <a:extLst>
              <a:ext uri="{FF2B5EF4-FFF2-40B4-BE49-F238E27FC236}">
                <a16:creationId xmlns:a16="http://schemas.microsoft.com/office/drawing/2014/main" id="{146D9F40-EFC8-4828-B2EF-3A86F9EF723D}"/>
              </a:ext>
            </a:extLst>
          </p:cNvPr>
          <p:cNvSpPr>
            <a:spLocks noChangeArrowheads="1"/>
          </p:cNvSpPr>
          <p:nvPr/>
        </p:nvSpPr>
        <p:spPr bwMode="auto">
          <a:xfrm>
            <a:off x="1528550" y="1676400"/>
            <a:ext cx="976229"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Layer 7</a:t>
            </a:r>
          </a:p>
        </p:txBody>
      </p:sp>
      <p:sp>
        <p:nvSpPr>
          <p:cNvPr id="6" name="Rectangle 6">
            <a:extLst>
              <a:ext uri="{FF2B5EF4-FFF2-40B4-BE49-F238E27FC236}">
                <a16:creationId xmlns:a16="http://schemas.microsoft.com/office/drawing/2014/main" id="{D00A9B8F-3518-43FC-975A-76BAB939B918}"/>
              </a:ext>
            </a:extLst>
          </p:cNvPr>
          <p:cNvSpPr>
            <a:spLocks noChangeArrowheads="1"/>
          </p:cNvSpPr>
          <p:nvPr/>
        </p:nvSpPr>
        <p:spPr bwMode="auto">
          <a:xfrm>
            <a:off x="1398374" y="2262188"/>
            <a:ext cx="1282700" cy="292100"/>
          </a:xfrm>
          <a:prstGeom prst="rect">
            <a:avLst/>
          </a:prstGeom>
          <a:solidFill>
            <a:srgbClr val="0066FF"/>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7" name="Rectangle 7">
            <a:extLst>
              <a:ext uri="{FF2B5EF4-FFF2-40B4-BE49-F238E27FC236}">
                <a16:creationId xmlns:a16="http://schemas.microsoft.com/office/drawing/2014/main" id="{4D5D7BD5-63BA-4CCD-ABC8-680FBF288883}"/>
              </a:ext>
            </a:extLst>
          </p:cNvPr>
          <p:cNvSpPr>
            <a:spLocks noChangeArrowheads="1"/>
          </p:cNvSpPr>
          <p:nvPr/>
        </p:nvSpPr>
        <p:spPr bwMode="auto">
          <a:xfrm>
            <a:off x="1528550" y="2209800"/>
            <a:ext cx="976229"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dirty="0">
                <a:solidFill>
                  <a:srgbClr val="000000"/>
                </a:solidFill>
                <a:latin typeface="Times New Roman" panose="02020603050405020304" pitchFamily="18" charset="0"/>
              </a:rPr>
              <a:t>Layer 6</a:t>
            </a:r>
          </a:p>
        </p:txBody>
      </p:sp>
      <p:sp>
        <p:nvSpPr>
          <p:cNvPr id="8" name="Rectangle 8">
            <a:extLst>
              <a:ext uri="{FF2B5EF4-FFF2-40B4-BE49-F238E27FC236}">
                <a16:creationId xmlns:a16="http://schemas.microsoft.com/office/drawing/2014/main" id="{1183E964-1E02-4CD2-863A-020EFC19503C}"/>
              </a:ext>
            </a:extLst>
          </p:cNvPr>
          <p:cNvSpPr>
            <a:spLocks noChangeArrowheads="1"/>
          </p:cNvSpPr>
          <p:nvPr/>
        </p:nvSpPr>
        <p:spPr bwMode="auto">
          <a:xfrm>
            <a:off x="1398374" y="2795588"/>
            <a:ext cx="1282700" cy="292100"/>
          </a:xfrm>
          <a:prstGeom prst="rect">
            <a:avLst/>
          </a:prstGeom>
          <a:solidFill>
            <a:srgbClr val="0066FF"/>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9" name="Rectangle 9">
            <a:extLst>
              <a:ext uri="{FF2B5EF4-FFF2-40B4-BE49-F238E27FC236}">
                <a16:creationId xmlns:a16="http://schemas.microsoft.com/office/drawing/2014/main" id="{31BBAD42-0E9D-4537-BB1C-492D70350B5C}"/>
              </a:ext>
            </a:extLst>
          </p:cNvPr>
          <p:cNvSpPr>
            <a:spLocks noChangeArrowheads="1"/>
          </p:cNvSpPr>
          <p:nvPr/>
        </p:nvSpPr>
        <p:spPr bwMode="auto">
          <a:xfrm>
            <a:off x="1528550" y="2743200"/>
            <a:ext cx="976229"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Layer 5</a:t>
            </a:r>
          </a:p>
        </p:txBody>
      </p:sp>
      <p:sp>
        <p:nvSpPr>
          <p:cNvPr id="10" name="Rectangle 10">
            <a:extLst>
              <a:ext uri="{FF2B5EF4-FFF2-40B4-BE49-F238E27FC236}">
                <a16:creationId xmlns:a16="http://schemas.microsoft.com/office/drawing/2014/main" id="{A3DF4006-C121-40B0-982E-749C6257FF70}"/>
              </a:ext>
            </a:extLst>
          </p:cNvPr>
          <p:cNvSpPr>
            <a:spLocks noChangeArrowheads="1"/>
          </p:cNvSpPr>
          <p:nvPr/>
        </p:nvSpPr>
        <p:spPr bwMode="auto">
          <a:xfrm>
            <a:off x="1398374" y="3328988"/>
            <a:ext cx="1282700" cy="292100"/>
          </a:xfrm>
          <a:prstGeom prst="rect">
            <a:avLst/>
          </a:prstGeom>
          <a:solidFill>
            <a:srgbClr val="0066FF"/>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11" name="Rectangle 11">
            <a:extLst>
              <a:ext uri="{FF2B5EF4-FFF2-40B4-BE49-F238E27FC236}">
                <a16:creationId xmlns:a16="http://schemas.microsoft.com/office/drawing/2014/main" id="{6674E48B-2A77-4867-8AD7-9EEEC8E1AA76}"/>
              </a:ext>
            </a:extLst>
          </p:cNvPr>
          <p:cNvSpPr>
            <a:spLocks noChangeArrowheads="1"/>
          </p:cNvSpPr>
          <p:nvPr/>
        </p:nvSpPr>
        <p:spPr bwMode="auto">
          <a:xfrm>
            <a:off x="1528550" y="3276600"/>
            <a:ext cx="976229"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Layer 4</a:t>
            </a:r>
          </a:p>
        </p:txBody>
      </p:sp>
      <p:sp>
        <p:nvSpPr>
          <p:cNvPr id="12" name="Rectangle 12">
            <a:extLst>
              <a:ext uri="{FF2B5EF4-FFF2-40B4-BE49-F238E27FC236}">
                <a16:creationId xmlns:a16="http://schemas.microsoft.com/office/drawing/2014/main" id="{ADA90CB2-DF4E-48CA-A76C-818E354D409E}"/>
              </a:ext>
            </a:extLst>
          </p:cNvPr>
          <p:cNvSpPr>
            <a:spLocks noChangeArrowheads="1"/>
          </p:cNvSpPr>
          <p:nvPr/>
        </p:nvSpPr>
        <p:spPr bwMode="auto">
          <a:xfrm>
            <a:off x="1398374" y="3862388"/>
            <a:ext cx="1282700" cy="292100"/>
          </a:xfrm>
          <a:prstGeom prst="rect">
            <a:avLst/>
          </a:prstGeom>
          <a:solidFill>
            <a:srgbClr val="FF0000"/>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13" name="Rectangle 13">
            <a:extLst>
              <a:ext uri="{FF2B5EF4-FFF2-40B4-BE49-F238E27FC236}">
                <a16:creationId xmlns:a16="http://schemas.microsoft.com/office/drawing/2014/main" id="{41A43A82-6A0D-45A7-82ED-B4F636B26B97}"/>
              </a:ext>
            </a:extLst>
          </p:cNvPr>
          <p:cNvSpPr>
            <a:spLocks noChangeArrowheads="1"/>
          </p:cNvSpPr>
          <p:nvPr/>
        </p:nvSpPr>
        <p:spPr bwMode="auto">
          <a:xfrm>
            <a:off x="1528550" y="3810000"/>
            <a:ext cx="976229"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Layer 3</a:t>
            </a:r>
          </a:p>
        </p:txBody>
      </p:sp>
      <p:sp>
        <p:nvSpPr>
          <p:cNvPr id="14" name="Rectangle 14">
            <a:extLst>
              <a:ext uri="{FF2B5EF4-FFF2-40B4-BE49-F238E27FC236}">
                <a16:creationId xmlns:a16="http://schemas.microsoft.com/office/drawing/2014/main" id="{D8962164-9397-4633-9F86-076C5E74CF37}"/>
              </a:ext>
            </a:extLst>
          </p:cNvPr>
          <p:cNvSpPr>
            <a:spLocks noChangeArrowheads="1"/>
          </p:cNvSpPr>
          <p:nvPr/>
        </p:nvSpPr>
        <p:spPr bwMode="auto">
          <a:xfrm>
            <a:off x="1398374" y="4395788"/>
            <a:ext cx="1282700" cy="292100"/>
          </a:xfrm>
          <a:prstGeom prst="rect">
            <a:avLst/>
          </a:prstGeom>
          <a:solidFill>
            <a:srgbClr val="FF0000"/>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15" name="Rectangle 15">
            <a:extLst>
              <a:ext uri="{FF2B5EF4-FFF2-40B4-BE49-F238E27FC236}">
                <a16:creationId xmlns:a16="http://schemas.microsoft.com/office/drawing/2014/main" id="{183B390A-0061-472F-8B9C-CAB7F16831A3}"/>
              </a:ext>
            </a:extLst>
          </p:cNvPr>
          <p:cNvSpPr>
            <a:spLocks noChangeArrowheads="1"/>
          </p:cNvSpPr>
          <p:nvPr/>
        </p:nvSpPr>
        <p:spPr bwMode="auto">
          <a:xfrm>
            <a:off x="1528550" y="4343400"/>
            <a:ext cx="976229"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Layer 2</a:t>
            </a:r>
          </a:p>
        </p:txBody>
      </p:sp>
      <p:sp>
        <p:nvSpPr>
          <p:cNvPr id="16" name="Rectangle 16">
            <a:extLst>
              <a:ext uri="{FF2B5EF4-FFF2-40B4-BE49-F238E27FC236}">
                <a16:creationId xmlns:a16="http://schemas.microsoft.com/office/drawing/2014/main" id="{79EBCE81-FCC7-463A-9200-D0EF9FEB98E0}"/>
              </a:ext>
            </a:extLst>
          </p:cNvPr>
          <p:cNvSpPr>
            <a:spLocks noChangeArrowheads="1"/>
          </p:cNvSpPr>
          <p:nvPr/>
        </p:nvSpPr>
        <p:spPr bwMode="auto">
          <a:xfrm>
            <a:off x="1398374" y="4929188"/>
            <a:ext cx="1282700" cy="292100"/>
          </a:xfrm>
          <a:prstGeom prst="rect">
            <a:avLst/>
          </a:prstGeom>
          <a:solidFill>
            <a:srgbClr val="FF0000"/>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17" name="Rectangle 17">
            <a:extLst>
              <a:ext uri="{FF2B5EF4-FFF2-40B4-BE49-F238E27FC236}">
                <a16:creationId xmlns:a16="http://schemas.microsoft.com/office/drawing/2014/main" id="{F678B4F8-7537-4C2F-BA4D-8BA856BABE9C}"/>
              </a:ext>
            </a:extLst>
          </p:cNvPr>
          <p:cNvSpPr>
            <a:spLocks noChangeArrowheads="1"/>
          </p:cNvSpPr>
          <p:nvPr/>
        </p:nvSpPr>
        <p:spPr bwMode="auto">
          <a:xfrm>
            <a:off x="1528550" y="4876800"/>
            <a:ext cx="976229"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Layer 1</a:t>
            </a:r>
          </a:p>
        </p:txBody>
      </p:sp>
      <p:sp>
        <p:nvSpPr>
          <p:cNvPr id="18" name="Line 18">
            <a:extLst>
              <a:ext uri="{FF2B5EF4-FFF2-40B4-BE49-F238E27FC236}">
                <a16:creationId xmlns:a16="http://schemas.microsoft.com/office/drawing/2014/main" id="{A2221455-E28E-4EE3-87BD-9756CE26BC42}"/>
              </a:ext>
            </a:extLst>
          </p:cNvPr>
          <p:cNvSpPr>
            <a:spLocks noChangeShapeType="1"/>
          </p:cNvSpPr>
          <p:nvPr/>
        </p:nvSpPr>
        <p:spPr bwMode="auto">
          <a:xfrm>
            <a:off x="2077824" y="2027238"/>
            <a:ext cx="0" cy="2286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19" name="Line 19">
            <a:extLst>
              <a:ext uri="{FF2B5EF4-FFF2-40B4-BE49-F238E27FC236}">
                <a16:creationId xmlns:a16="http://schemas.microsoft.com/office/drawing/2014/main" id="{BE470FC7-4046-4065-B669-3CFDF369FB0E}"/>
              </a:ext>
            </a:extLst>
          </p:cNvPr>
          <p:cNvSpPr>
            <a:spLocks noChangeShapeType="1"/>
          </p:cNvSpPr>
          <p:nvPr/>
        </p:nvSpPr>
        <p:spPr bwMode="auto">
          <a:xfrm>
            <a:off x="2077824" y="2560638"/>
            <a:ext cx="0" cy="2286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20" name="Line 20">
            <a:extLst>
              <a:ext uri="{FF2B5EF4-FFF2-40B4-BE49-F238E27FC236}">
                <a16:creationId xmlns:a16="http://schemas.microsoft.com/office/drawing/2014/main" id="{101082AC-7CED-4087-9540-47D9F9903273}"/>
              </a:ext>
            </a:extLst>
          </p:cNvPr>
          <p:cNvSpPr>
            <a:spLocks noChangeShapeType="1"/>
          </p:cNvSpPr>
          <p:nvPr/>
        </p:nvSpPr>
        <p:spPr bwMode="auto">
          <a:xfrm>
            <a:off x="2077824" y="3094038"/>
            <a:ext cx="0" cy="2286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21" name="Line 21">
            <a:extLst>
              <a:ext uri="{FF2B5EF4-FFF2-40B4-BE49-F238E27FC236}">
                <a16:creationId xmlns:a16="http://schemas.microsoft.com/office/drawing/2014/main" id="{C18F1095-24ED-48E7-A5A9-8735023A8C85}"/>
              </a:ext>
            </a:extLst>
          </p:cNvPr>
          <p:cNvSpPr>
            <a:spLocks noChangeShapeType="1"/>
          </p:cNvSpPr>
          <p:nvPr/>
        </p:nvSpPr>
        <p:spPr bwMode="auto">
          <a:xfrm>
            <a:off x="2077824" y="3627438"/>
            <a:ext cx="0" cy="2286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22" name="Line 22">
            <a:extLst>
              <a:ext uri="{FF2B5EF4-FFF2-40B4-BE49-F238E27FC236}">
                <a16:creationId xmlns:a16="http://schemas.microsoft.com/office/drawing/2014/main" id="{F9935496-04E7-4499-836D-4416F9142477}"/>
              </a:ext>
            </a:extLst>
          </p:cNvPr>
          <p:cNvSpPr>
            <a:spLocks noChangeShapeType="1"/>
          </p:cNvSpPr>
          <p:nvPr/>
        </p:nvSpPr>
        <p:spPr bwMode="auto">
          <a:xfrm>
            <a:off x="2077824" y="4160838"/>
            <a:ext cx="0" cy="2286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23" name="Line 23">
            <a:extLst>
              <a:ext uri="{FF2B5EF4-FFF2-40B4-BE49-F238E27FC236}">
                <a16:creationId xmlns:a16="http://schemas.microsoft.com/office/drawing/2014/main" id="{E2C4CBF2-33BA-440F-B706-94CE769251FF}"/>
              </a:ext>
            </a:extLst>
          </p:cNvPr>
          <p:cNvSpPr>
            <a:spLocks noChangeShapeType="1"/>
          </p:cNvSpPr>
          <p:nvPr/>
        </p:nvSpPr>
        <p:spPr bwMode="auto">
          <a:xfrm>
            <a:off x="2077824" y="4694238"/>
            <a:ext cx="0" cy="22860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24" name="Rectangle 24">
            <a:extLst>
              <a:ext uri="{FF2B5EF4-FFF2-40B4-BE49-F238E27FC236}">
                <a16:creationId xmlns:a16="http://schemas.microsoft.com/office/drawing/2014/main" id="{7205ED80-7F02-4C44-932C-759A9BFF5E3F}"/>
              </a:ext>
            </a:extLst>
          </p:cNvPr>
          <p:cNvSpPr>
            <a:spLocks noChangeArrowheads="1"/>
          </p:cNvSpPr>
          <p:nvPr/>
        </p:nvSpPr>
        <p:spPr bwMode="auto">
          <a:xfrm>
            <a:off x="2823950" y="1676400"/>
            <a:ext cx="2056653"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Application Layer</a:t>
            </a:r>
          </a:p>
        </p:txBody>
      </p:sp>
      <p:sp>
        <p:nvSpPr>
          <p:cNvPr id="25" name="Rectangle 25">
            <a:extLst>
              <a:ext uri="{FF2B5EF4-FFF2-40B4-BE49-F238E27FC236}">
                <a16:creationId xmlns:a16="http://schemas.microsoft.com/office/drawing/2014/main" id="{C5EF1EB5-17B4-4E7A-A47F-72493E0B5E96}"/>
              </a:ext>
            </a:extLst>
          </p:cNvPr>
          <p:cNvSpPr>
            <a:spLocks noChangeArrowheads="1"/>
          </p:cNvSpPr>
          <p:nvPr/>
        </p:nvSpPr>
        <p:spPr bwMode="auto">
          <a:xfrm>
            <a:off x="2823949" y="2209800"/>
            <a:ext cx="2112758"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Presentation Layer</a:t>
            </a:r>
          </a:p>
        </p:txBody>
      </p:sp>
      <p:sp>
        <p:nvSpPr>
          <p:cNvPr id="26" name="Rectangle 26">
            <a:extLst>
              <a:ext uri="{FF2B5EF4-FFF2-40B4-BE49-F238E27FC236}">
                <a16:creationId xmlns:a16="http://schemas.microsoft.com/office/drawing/2014/main" id="{ADBB8EB2-863E-46CE-8C1B-4BB5D80E795B}"/>
              </a:ext>
            </a:extLst>
          </p:cNvPr>
          <p:cNvSpPr>
            <a:spLocks noChangeArrowheads="1"/>
          </p:cNvSpPr>
          <p:nvPr/>
        </p:nvSpPr>
        <p:spPr bwMode="auto">
          <a:xfrm>
            <a:off x="2823949" y="2743200"/>
            <a:ext cx="1630254"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Session Layer</a:t>
            </a:r>
          </a:p>
        </p:txBody>
      </p:sp>
      <p:sp>
        <p:nvSpPr>
          <p:cNvPr id="27" name="Rectangle 27">
            <a:extLst>
              <a:ext uri="{FF2B5EF4-FFF2-40B4-BE49-F238E27FC236}">
                <a16:creationId xmlns:a16="http://schemas.microsoft.com/office/drawing/2014/main" id="{3EB94D0D-06BD-46F8-A18C-691D45559032}"/>
              </a:ext>
            </a:extLst>
          </p:cNvPr>
          <p:cNvSpPr>
            <a:spLocks noChangeArrowheads="1"/>
          </p:cNvSpPr>
          <p:nvPr/>
        </p:nvSpPr>
        <p:spPr bwMode="auto">
          <a:xfrm>
            <a:off x="2823950" y="3276600"/>
            <a:ext cx="1834413"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Transport Layer</a:t>
            </a:r>
          </a:p>
        </p:txBody>
      </p:sp>
      <p:sp>
        <p:nvSpPr>
          <p:cNvPr id="28" name="Rectangle 28">
            <a:extLst>
              <a:ext uri="{FF2B5EF4-FFF2-40B4-BE49-F238E27FC236}">
                <a16:creationId xmlns:a16="http://schemas.microsoft.com/office/drawing/2014/main" id="{DE1E6531-72D4-4F96-B7AA-32585A88A98D}"/>
              </a:ext>
            </a:extLst>
          </p:cNvPr>
          <p:cNvSpPr>
            <a:spLocks noChangeArrowheads="1"/>
          </p:cNvSpPr>
          <p:nvPr/>
        </p:nvSpPr>
        <p:spPr bwMode="auto">
          <a:xfrm>
            <a:off x="2823950" y="3810000"/>
            <a:ext cx="1745671"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Network Layer</a:t>
            </a:r>
          </a:p>
        </p:txBody>
      </p:sp>
      <p:sp>
        <p:nvSpPr>
          <p:cNvPr id="29" name="Rectangle 29">
            <a:extLst>
              <a:ext uri="{FF2B5EF4-FFF2-40B4-BE49-F238E27FC236}">
                <a16:creationId xmlns:a16="http://schemas.microsoft.com/office/drawing/2014/main" id="{E1E2E4DD-F580-458A-A6E0-0B1C092151A3}"/>
              </a:ext>
            </a:extLst>
          </p:cNvPr>
          <p:cNvSpPr>
            <a:spLocks noChangeArrowheads="1"/>
          </p:cNvSpPr>
          <p:nvPr/>
        </p:nvSpPr>
        <p:spPr bwMode="auto">
          <a:xfrm>
            <a:off x="2823950" y="4343400"/>
            <a:ext cx="1880323"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Data Link Layer</a:t>
            </a:r>
          </a:p>
        </p:txBody>
      </p:sp>
      <p:sp>
        <p:nvSpPr>
          <p:cNvPr id="30" name="Rectangle 30">
            <a:extLst>
              <a:ext uri="{FF2B5EF4-FFF2-40B4-BE49-F238E27FC236}">
                <a16:creationId xmlns:a16="http://schemas.microsoft.com/office/drawing/2014/main" id="{19776774-B316-4B9D-9F00-2A41D58D32F8}"/>
              </a:ext>
            </a:extLst>
          </p:cNvPr>
          <p:cNvSpPr>
            <a:spLocks noChangeArrowheads="1"/>
          </p:cNvSpPr>
          <p:nvPr/>
        </p:nvSpPr>
        <p:spPr bwMode="auto">
          <a:xfrm>
            <a:off x="2823950" y="4876800"/>
            <a:ext cx="1715213"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Physical Layer</a:t>
            </a:r>
          </a:p>
        </p:txBody>
      </p:sp>
      <p:sp>
        <p:nvSpPr>
          <p:cNvPr id="31" name="Line 31">
            <a:extLst>
              <a:ext uri="{FF2B5EF4-FFF2-40B4-BE49-F238E27FC236}">
                <a16:creationId xmlns:a16="http://schemas.microsoft.com/office/drawing/2014/main" id="{D21F4D67-C84D-423E-A6DA-13CB8B099CC2}"/>
              </a:ext>
            </a:extLst>
          </p:cNvPr>
          <p:cNvSpPr>
            <a:spLocks noChangeShapeType="1"/>
          </p:cNvSpPr>
          <p:nvPr/>
        </p:nvSpPr>
        <p:spPr bwMode="auto">
          <a:xfrm>
            <a:off x="1087224" y="3779838"/>
            <a:ext cx="0" cy="1524000"/>
          </a:xfrm>
          <a:prstGeom prst="line">
            <a:avLst/>
          </a:prstGeom>
          <a:noFill/>
          <a:ln w="12700">
            <a:solidFill>
              <a:schemeClr val="tx1"/>
            </a:solidFill>
            <a:prstDash val="dash"/>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32" name="Line 32">
            <a:extLst>
              <a:ext uri="{FF2B5EF4-FFF2-40B4-BE49-F238E27FC236}">
                <a16:creationId xmlns:a16="http://schemas.microsoft.com/office/drawing/2014/main" id="{956242D1-3872-44D1-8A64-3F9D2D624D8E}"/>
              </a:ext>
            </a:extLst>
          </p:cNvPr>
          <p:cNvSpPr>
            <a:spLocks noChangeShapeType="1"/>
          </p:cNvSpPr>
          <p:nvPr/>
        </p:nvSpPr>
        <p:spPr bwMode="auto">
          <a:xfrm>
            <a:off x="4744824" y="3779838"/>
            <a:ext cx="0" cy="1524000"/>
          </a:xfrm>
          <a:prstGeom prst="line">
            <a:avLst/>
          </a:prstGeom>
          <a:noFill/>
          <a:ln w="12700">
            <a:solidFill>
              <a:schemeClr val="tx1"/>
            </a:solidFill>
            <a:prstDash val="sysDot"/>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33" name="Line 33">
            <a:extLst>
              <a:ext uri="{FF2B5EF4-FFF2-40B4-BE49-F238E27FC236}">
                <a16:creationId xmlns:a16="http://schemas.microsoft.com/office/drawing/2014/main" id="{0AC5FFFF-5A24-4A97-8795-92D4731DAF45}"/>
              </a:ext>
            </a:extLst>
          </p:cNvPr>
          <p:cNvSpPr>
            <a:spLocks noChangeShapeType="1"/>
          </p:cNvSpPr>
          <p:nvPr/>
        </p:nvSpPr>
        <p:spPr bwMode="auto">
          <a:xfrm flipH="1">
            <a:off x="1087224" y="3779838"/>
            <a:ext cx="3657600" cy="0"/>
          </a:xfrm>
          <a:prstGeom prst="line">
            <a:avLst/>
          </a:prstGeom>
          <a:noFill/>
          <a:ln w="12700">
            <a:solidFill>
              <a:schemeClr val="tx1"/>
            </a:solidFill>
            <a:prstDash val="dash"/>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34" name="Line 34">
            <a:extLst>
              <a:ext uri="{FF2B5EF4-FFF2-40B4-BE49-F238E27FC236}">
                <a16:creationId xmlns:a16="http://schemas.microsoft.com/office/drawing/2014/main" id="{D8AA3439-A93F-429E-86B6-37D4204EAB29}"/>
              </a:ext>
            </a:extLst>
          </p:cNvPr>
          <p:cNvSpPr>
            <a:spLocks noChangeShapeType="1"/>
          </p:cNvSpPr>
          <p:nvPr/>
        </p:nvSpPr>
        <p:spPr bwMode="auto">
          <a:xfrm flipH="1">
            <a:off x="1087224" y="5303838"/>
            <a:ext cx="3657600" cy="0"/>
          </a:xfrm>
          <a:prstGeom prst="line">
            <a:avLst/>
          </a:prstGeom>
          <a:noFill/>
          <a:ln w="12700">
            <a:solidFill>
              <a:schemeClr val="tx1"/>
            </a:solidFill>
            <a:prstDash val="dash"/>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20000"/>
              </a:spcBef>
              <a:spcAft>
                <a:spcPct val="0"/>
              </a:spcAft>
            </a:pPr>
            <a:endParaRPr lang="en-US" sz="2400" b="1">
              <a:solidFill>
                <a:srgbClr val="0000FF"/>
              </a:solidFill>
              <a:latin typeface="Arial" panose="020B0604020202020204" pitchFamily="34" charset="0"/>
            </a:endParaRPr>
          </a:p>
        </p:txBody>
      </p:sp>
      <p:sp>
        <p:nvSpPr>
          <p:cNvPr id="35" name="Rectangle 35">
            <a:extLst>
              <a:ext uri="{FF2B5EF4-FFF2-40B4-BE49-F238E27FC236}">
                <a16:creationId xmlns:a16="http://schemas.microsoft.com/office/drawing/2014/main" id="{9D6351F9-28D4-4944-81C8-CBC2FF5E0169}"/>
              </a:ext>
            </a:extLst>
          </p:cNvPr>
          <p:cNvSpPr>
            <a:spLocks noChangeArrowheads="1"/>
          </p:cNvSpPr>
          <p:nvPr/>
        </p:nvSpPr>
        <p:spPr bwMode="auto">
          <a:xfrm>
            <a:off x="4744825" y="5791200"/>
            <a:ext cx="4494213" cy="4007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pPr eaLnBrk="0" fontAlgn="base" hangingPunct="0">
              <a:spcBef>
                <a:spcPct val="0"/>
              </a:spcBef>
              <a:spcAft>
                <a:spcPct val="0"/>
              </a:spcAft>
            </a:pPr>
            <a:r>
              <a:rPr lang="en-US" altLang="en-US" sz="2000">
                <a:solidFill>
                  <a:srgbClr val="000000"/>
                </a:solidFill>
                <a:latin typeface="Times New Roman" panose="02020603050405020304" pitchFamily="18" charset="0"/>
              </a:rPr>
              <a:t>Communications subnet boundary</a:t>
            </a:r>
          </a:p>
        </p:txBody>
      </p:sp>
      <p:sp>
        <p:nvSpPr>
          <p:cNvPr id="36" name="Freeform 36">
            <a:extLst>
              <a:ext uri="{FF2B5EF4-FFF2-40B4-BE49-F238E27FC236}">
                <a16:creationId xmlns:a16="http://schemas.microsoft.com/office/drawing/2014/main" id="{73FC6413-2A0B-46AF-9F9C-C5B2D54B68B9}"/>
              </a:ext>
            </a:extLst>
          </p:cNvPr>
          <p:cNvSpPr>
            <a:spLocks/>
          </p:cNvSpPr>
          <p:nvPr/>
        </p:nvSpPr>
        <p:spPr bwMode="auto">
          <a:xfrm>
            <a:off x="4744824" y="4800600"/>
            <a:ext cx="762000" cy="990600"/>
          </a:xfrm>
          <a:custGeom>
            <a:avLst/>
            <a:gdLst>
              <a:gd name="T0" fmla="*/ 0 w 1440"/>
              <a:gd name="T1" fmla="*/ 0 h 1152"/>
              <a:gd name="T2" fmla="*/ 720 w 1440"/>
              <a:gd name="T3" fmla="*/ 576 h 1152"/>
              <a:gd name="T4" fmla="*/ 816 w 1440"/>
              <a:gd name="T5" fmla="*/ 864 h 1152"/>
              <a:gd name="T6" fmla="*/ 1296 w 1440"/>
              <a:gd name="T7" fmla="*/ 1104 h 1152"/>
              <a:gd name="T8" fmla="*/ 1440 w 1440"/>
              <a:gd name="T9" fmla="*/ 1152 h 1152"/>
            </a:gdLst>
            <a:ahLst/>
            <a:cxnLst>
              <a:cxn ang="0">
                <a:pos x="T0" y="T1"/>
              </a:cxn>
              <a:cxn ang="0">
                <a:pos x="T2" y="T3"/>
              </a:cxn>
              <a:cxn ang="0">
                <a:pos x="T4" y="T5"/>
              </a:cxn>
              <a:cxn ang="0">
                <a:pos x="T6" y="T7"/>
              </a:cxn>
              <a:cxn ang="0">
                <a:pos x="T8" y="T9"/>
              </a:cxn>
            </a:cxnLst>
            <a:rect l="0" t="0" r="r" b="b"/>
            <a:pathLst>
              <a:path w="1440" h="1152">
                <a:moveTo>
                  <a:pt x="0" y="0"/>
                </a:moveTo>
                <a:cubicBezTo>
                  <a:pt x="292" y="216"/>
                  <a:pt x="584" y="432"/>
                  <a:pt x="720" y="576"/>
                </a:cubicBezTo>
                <a:cubicBezTo>
                  <a:pt x="856" y="720"/>
                  <a:pt x="720" y="776"/>
                  <a:pt x="816" y="864"/>
                </a:cubicBezTo>
                <a:cubicBezTo>
                  <a:pt x="912" y="952"/>
                  <a:pt x="1192" y="1056"/>
                  <a:pt x="1296" y="1104"/>
                </a:cubicBezTo>
                <a:cubicBezTo>
                  <a:pt x="1400" y="1152"/>
                  <a:pt x="1420" y="1152"/>
                  <a:pt x="1440" y="1152"/>
                </a:cubicBezTo>
              </a:path>
            </a:pathLst>
          </a:custGeom>
          <a:noFill/>
          <a:ln w="9525" cap="flat" cmpd="sng">
            <a:solidFill>
              <a:schemeClr val="tx1"/>
            </a:solidFill>
            <a:prstDash val="solid"/>
            <a:round/>
            <a:headEnd type="triangl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20000"/>
              </a:spcBef>
              <a:spcAft>
                <a:spcPct val="0"/>
              </a:spcAft>
            </a:pPr>
            <a:endParaRPr lang="en-US" sz="2400" b="1">
              <a:solidFill>
                <a:srgbClr val="0000FF"/>
              </a:solidFill>
              <a:latin typeface="Arial" panose="020B0604020202020204" pitchFamily="34" charset="0"/>
            </a:endParaRPr>
          </a:p>
        </p:txBody>
      </p:sp>
    </p:spTree>
    <p:extLst>
      <p:ext uri="{BB962C8B-B14F-4D97-AF65-F5344CB8AC3E}">
        <p14:creationId xmlns:p14="http://schemas.microsoft.com/office/powerpoint/2010/main" val="4274045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050" name="Rectangle 2">
            <a:extLst>
              <a:ext uri="{FF2B5EF4-FFF2-40B4-BE49-F238E27FC236}">
                <a16:creationId xmlns:a16="http://schemas.microsoft.com/office/drawing/2014/main" id="{69156667-109A-4D5F-B835-50F1D1032A59}"/>
              </a:ext>
            </a:extLst>
          </p:cNvPr>
          <p:cNvSpPr>
            <a:spLocks noGrp="1" noChangeArrowheads="1"/>
          </p:cNvSpPr>
          <p:nvPr>
            <p:ph type="body" idx="4294967295"/>
          </p:nvPr>
        </p:nvSpPr>
        <p:spPr>
          <a:xfrm>
            <a:off x="1059730" y="1111381"/>
            <a:ext cx="8610600" cy="1493363"/>
          </a:xfrm>
        </p:spPr>
        <p:txBody>
          <a:bodyPr>
            <a:noAutofit/>
          </a:bodyPr>
          <a:lstStyle/>
          <a:p>
            <a:pPr marL="609600" indent="-609600"/>
            <a:r>
              <a:rPr lang="en-US" altLang="en-US" sz="2400" dirty="0">
                <a:latin typeface=" "/>
              </a:rPr>
              <a:t>Level at which applications access network services.</a:t>
            </a:r>
          </a:p>
          <a:p>
            <a:pPr marL="1100138" lvl="1" indent="-533400"/>
            <a:r>
              <a:rPr lang="en-US" altLang="en-US" sz="2400" dirty="0">
                <a:latin typeface=" "/>
              </a:rPr>
              <a:t>Represents services that directly support software applications for file transfers, database access, and electronic mail etc.</a:t>
            </a:r>
          </a:p>
        </p:txBody>
      </p:sp>
      <p:sp>
        <p:nvSpPr>
          <p:cNvPr id="514051" name="Rectangle 3">
            <a:extLst>
              <a:ext uri="{FF2B5EF4-FFF2-40B4-BE49-F238E27FC236}">
                <a16:creationId xmlns:a16="http://schemas.microsoft.com/office/drawing/2014/main" id="{94F4784D-F68B-43C3-A1E2-87E7C40CB008}"/>
              </a:ext>
            </a:extLst>
          </p:cNvPr>
          <p:cNvSpPr>
            <a:spLocks noChangeArrowheads="1"/>
          </p:cNvSpPr>
          <p:nvPr/>
        </p:nvSpPr>
        <p:spPr bwMode="auto">
          <a:xfrm>
            <a:off x="1201132" y="-8641"/>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4400">
                <a:solidFill>
                  <a:schemeClr val="tx2"/>
                </a:solidFill>
                <a:latin typeface="Times New Roman" panose="02020603050405020304" pitchFamily="18" charset="0"/>
              </a:defRPr>
            </a:lvl1pPr>
            <a:lvl2pPr algn="ctr">
              <a:spcBef>
                <a:spcPct val="0"/>
              </a:spcBef>
              <a:defRPr sz="4400">
                <a:solidFill>
                  <a:schemeClr val="tx2"/>
                </a:solidFill>
                <a:latin typeface="Times New Roman" panose="02020603050405020304" pitchFamily="18" charset="0"/>
              </a:defRPr>
            </a:lvl2pPr>
            <a:lvl3pPr algn="ctr">
              <a:spcBef>
                <a:spcPct val="0"/>
              </a:spcBef>
              <a:defRPr sz="4400">
                <a:solidFill>
                  <a:schemeClr val="tx2"/>
                </a:solidFill>
                <a:latin typeface="Times New Roman" panose="02020603050405020304" pitchFamily="18" charset="0"/>
              </a:defRPr>
            </a:lvl3pPr>
            <a:lvl4pPr algn="ctr">
              <a:spcBef>
                <a:spcPct val="0"/>
              </a:spcBef>
              <a:defRPr sz="4400">
                <a:solidFill>
                  <a:schemeClr val="tx2"/>
                </a:solidFill>
                <a:latin typeface="Times New Roman" panose="02020603050405020304" pitchFamily="18" charset="0"/>
              </a:defRPr>
            </a:lvl4pPr>
            <a:lvl5pPr algn="ctr">
              <a:spcBef>
                <a:spcPct val="0"/>
              </a:spcBef>
              <a:defRPr sz="4400">
                <a:solidFill>
                  <a:schemeClr val="tx2"/>
                </a:solidFill>
                <a:latin typeface="Times New Roman" panose="02020603050405020304" pitchFamily="18" charset="0"/>
              </a:defRPr>
            </a:lvl5pPr>
            <a:lvl6pPr marL="457200" algn="ctr" fontAlgn="base">
              <a:spcBef>
                <a:spcPct val="0"/>
              </a:spcBef>
              <a:spcAft>
                <a:spcPct val="0"/>
              </a:spcAft>
              <a:defRPr sz="4400">
                <a:solidFill>
                  <a:schemeClr val="tx2"/>
                </a:solidFill>
                <a:latin typeface="Times New Roman" panose="02020603050405020304" pitchFamily="18" charset="0"/>
              </a:defRPr>
            </a:lvl6pPr>
            <a:lvl7pPr marL="914400" algn="ctr" fontAlgn="base">
              <a:spcBef>
                <a:spcPct val="0"/>
              </a:spcBef>
              <a:spcAft>
                <a:spcPct val="0"/>
              </a:spcAft>
              <a:defRPr sz="4400">
                <a:solidFill>
                  <a:schemeClr val="tx2"/>
                </a:solidFill>
                <a:latin typeface="Times New Roman" panose="02020603050405020304" pitchFamily="18" charset="0"/>
              </a:defRPr>
            </a:lvl7pPr>
            <a:lvl8pPr marL="1371600" algn="ctr" fontAlgn="base">
              <a:spcBef>
                <a:spcPct val="0"/>
              </a:spcBef>
              <a:spcAft>
                <a:spcPct val="0"/>
              </a:spcAft>
              <a:defRPr sz="4400">
                <a:solidFill>
                  <a:schemeClr val="tx2"/>
                </a:solidFill>
                <a:latin typeface="Times New Roman" panose="02020603050405020304" pitchFamily="18" charset="0"/>
              </a:defRPr>
            </a:lvl8pPr>
            <a:lvl9pPr marL="1828800" algn="ctr" fontAlgn="base">
              <a:spcBef>
                <a:spcPct val="0"/>
              </a:spcBef>
              <a:spcAft>
                <a:spcPct val="0"/>
              </a:spcAft>
              <a:defRPr sz="4400">
                <a:solidFill>
                  <a:schemeClr val="tx2"/>
                </a:solidFill>
                <a:latin typeface="Times New Roman" panose="02020603050405020304" pitchFamily="18" charset="0"/>
              </a:defRPr>
            </a:lvl9pPr>
          </a:lstStyle>
          <a:p>
            <a:pPr fontAlgn="base">
              <a:spcAft>
                <a:spcPct val="0"/>
              </a:spcAft>
            </a:pPr>
            <a:r>
              <a:rPr lang="en-US" altLang="en-US" b="1" dirty="0">
                <a:solidFill>
                  <a:srgbClr val="CC0000"/>
                </a:solidFill>
                <a:latin typeface="Arial-BoldMT"/>
              </a:rPr>
              <a:t>Layer 7: Application Layer </a:t>
            </a:r>
          </a:p>
        </p:txBody>
      </p:sp>
      <p:sp>
        <p:nvSpPr>
          <p:cNvPr id="5" name="Rectangle 3">
            <a:extLst>
              <a:ext uri="{FF2B5EF4-FFF2-40B4-BE49-F238E27FC236}">
                <a16:creationId xmlns:a16="http://schemas.microsoft.com/office/drawing/2014/main" id="{E57FE289-AB25-4C75-818C-F76539AAF910}"/>
              </a:ext>
            </a:extLst>
          </p:cNvPr>
          <p:cNvSpPr>
            <a:spLocks noChangeArrowheads="1"/>
          </p:cNvSpPr>
          <p:nvPr/>
        </p:nvSpPr>
        <p:spPr bwMode="auto">
          <a:xfrm>
            <a:off x="1201132" y="3110257"/>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4400">
                <a:solidFill>
                  <a:schemeClr val="tx2"/>
                </a:solidFill>
                <a:latin typeface="Times New Roman" panose="02020603050405020304" pitchFamily="18" charset="0"/>
              </a:defRPr>
            </a:lvl1pPr>
            <a:lvl2pPr algn="ctr">
              <a:spcBef>
                <a:spcPct val="0"/>
              </a:spcBef>
              <a:defRPr sz="4400">
                <a:solidFill>
                  <a:schemeClr val="tx2"/>
                </a:solidFill>
                <a:latin typeface="Times New Roman" panose="02020603050405020304" pitchFamily="18" charset="0"/>
              </a:defRPr>
            </a:lvl2pPr>
            <a:lvl3pPr algn="ctr">
              <a:spcBef>
                <a:spcPct val="0"/>
              </a:spcBef>
              <a:defRPr sz="4400">
                <a:solidFill>
                  <a:schemeClr val="tx2"/>
                </a:solidFill>
                <a:latin typeface="Times New Roman" panose="02020603050405020304" pitchFamily="18" charset="0"/>
              </a:defRPr>
            </a:lvl3pPr>
            <a:lvl4pPr algn="ctr">
              <a:spcBef>
                <a:spcPct val="0"/>
              </a:spcBef>
              <a:defRPr sz="4400">
                <a:solidFill>
                  <a:schemeClr val="tx2"/>
                </a:solidFill>
                <a:latin typeface="Times New Roman" panose="02020603050405020304" pitchFamily="18" charset="0"/>
              </a:defRPr>
            </a:lvl4pPr>
            <a:lvl5pPr algn="ctr">
              <a:spcBef>
                <a:spcPct val="0"/>
              </a:spcBef>
              <a:defRPr sz="4400">
                <a:solidFill>
                  <a:schemeClr val="tx2"/>
                </a:solidFill>
                <a:latin typeface="Times New Roman" panose="02020603050405020304" pitchFamily="18" charset="0"/>
              </a:defRPr>
            </a:lvl5pPr>
            <a:lvl6pPr marL="457200" algn="ctr" fontAlgn="base">
              <a:spcBef>
                <a:spcPct val="0"/>
              </a:spcBef>
              <a:spcAft>
                <a:spcPct val="0"/>
              </a:spcAft>
              <a:defRPr sz="4400">
                <a:solidFill>
                  <a:schemeClr val="tx2"/>
                </a:solidFill>
                <a:latin typeface="Times New Roman" panose="02020603050405020304" pitchFamily="18" charset="0"/>
              </a:defRPr>
            </a:lvl6pPr>
            <a:lvl7pPr marL="914400" algn="ctr" fontAlgn="base">
              <a:spcBef>
                <a:spcPct val="0"/>
              </a:spcBef>
              <a:spcAft>
                <a:spcPct val="0"/>
              </a:spcAft>
              <a:defRPr sz="4400">
                <a:solidFill>
                  <a:schemeClr val="tx2"/>
                </a:solidFill>
                <a:latin typeface="Times New Roman" panose="02020603050405020304" pitchFamily="18" charset="0"/>
              </a:defRPr>
            </a:lvl7pPr>
            <a:lvl8pPr marL="1371600" algn="ctr" fontAlgn="base">
              <a:spcBef>
                <a:spcPct val="0"/>
              </a:spcBef>
              <a:spcAft>
                <a:spcPct val="0"/>
              </a:spcAft>
              <a:defRPr sz="4400">
                <a:solidFill>
                  <a:schemeClr val="tx2"/>
                </a:solidFill>
                <a:latin typeface="Times New Roman" panose="02020603050405020304" pitchFamily="18" charset="0"/>
              </a:defRPr>
            </a:lvl8pPr>
            <a:lvl9pPr marL="1828800" algn="ctr" fontAlgn="base">
              <a:spcBef>
                <a:spcPct val="0"/>
              </a:spcBef>
              <a:spcAft>
                <a:spcPct val="0"/>
              </a:spcAft>
              <a:defRPr sz="4400">
                <a:solidFill>
                  <a:schemeClr val="tx2"/>
                </a:solidFill>
                <a:latin typeface="Times New Roman" panose="02020603050405020304" pitchFamily="18" charset="0"/>
              </a:defRPr>
            </a:lvl9pPr>
          </a:lstStyle>
          <a:p>
            <a:pPr fontAlgn="base">
              <a:spcAft>
                <a:spcPct val="0"/>
              </a:spcAft>
            </a:pPr>
            <a:r>
              <a:rPr lang="en-US" altLang="en-US" b="1" dirty="0">
                <a:solidFill>
                  <a:srgbClr val="CC0000"/>
                </a:solidFill>
                <a:latin typeface="Arial-BoldMT"/>
              </a:rPr>
              <a:t>Layer 6: Presentation Layer </a:t>
            </a:r>
          </a:p>
        </p:txBody>
      </p:sp>
      <p:sp>
        <p:nvSpPr>
          <p:cNvPr id="6" name="Rectangle 2">
            <a:extLst>
              <a:ext uri="{FF2B5EF4-FFF2-40B4-BE49-F238E27FC236}">
                <a16:creationId xmlns:a16="http://schemas.microsoft.com/office/drawing/2014/main" id="{B37FD7BC-B75F-4937-9F2C-4C1D5E7DBCAB}"/>
              </a:ext>
            </a:extLst>
          </p:cNvPr>
          <p:cNvSpPr txBox="1">
            <a:spLocks noChangeArrowheads="1"/>
          </p:cNvSpPr>
          <p:nvPr/>
        </p:nvSpPr>
        <p:spPr>
          <a:xfrm>
            <a:off x="979995" y="4074736"/>
            <a:ext cx="8610600" cy="239205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609600" indent="-609600"/>
            <a:r>
              <a:rPr lang="en-US" altLang="en-US" sz="2400" dirty="0">
                <a:latin typeface=" "/>
              </a:rPr>
              <a:t>Related to representation of transmitted data</a:t>
            </a:r>
          </a:p>
          <a:p>
            <a:pPr marL="1100138" lvl="1" indent="-533400"/>
            <a:r>
              <a:rPr lang="en-US" altLang="en-US" sz="2400" dirty="0">
                <a:latin typeface=" "/>
              </a:rPr>
              <a:t>Translates different data representations from the Application layer into uniform standard format</a:t>
            </a:r>
          </a:p>
          <a:p>
            <a:pPr marL="609600" indent="-609600"/>
            <a:r>
              <a:rPr lang="en-US" altLang="en-US" sz="2400" dirty="0">
                <a:latin typeface=" "/>
              </a:rPr>
              <a:t>Providing services for secure efficient data transmission</a:t>
            </a:r>
          </a:p>
          <a:p>
            <a:pPr marL="1100138" lvl="1" indent="-533400"/>
            <a:r>
              <a:rPr lang="en-US" altLang="en-US" sz="2400" dirty="0">
                <a:latin typeface=" "/>
              </a:rPr>
              <a:t>e.g. data encryption, and data compression.</a:t>
            </a:r>
          </a:p>
          <a:p>
            <a:pPr marL="609600" indent="-609600">
              <a:buFont typeface="Wingdings 3" charset="2"/>
              <a:buNone/>
            </a:pPr>
            <a:endParaRPr lang="en-US" altLang="en-US" sz="2400" dirty="0">
              <a:solidFill>
                <a:srgbClr val="000000"/>
              </a:solidFill>
              <a:latin typeface="Verdana" panose="020B0604030504040204" pitchFamily="34" charset="0"/>
              <a:ea typeface="Arial Unicode MS" pitchFamily="34" charset="-128"/>
            </a:endParaRPr>
          </a:p>
        </p:txBody>
      </p:sp>
    </p:spTree>
  </p:cSld>
  <p:clrMapOvr>
    <a:masterClrMapping/>
  </p:clrMapOvr>
  <mc:AlternateContent xmlns:mc="http://schemas.openxmlformats.org/markup-compatibility/2006" xmlns:p14="http://schemas.microsoft.com/office/powerpoint/2010/main">
    <mc:Choice Requires="p14">
      <p:transition spd="slow" p14:dur="2000">
        <p:sndAc>
          <p:endSnd/>
        </p:sndAc>
      </p:transition>
    </mc:Choice>
    <mc:Fallback xmlns="">
      <p:transition spd="slow">
        <p:sndAc>
          <p:endSnd/>
        </p:sndAc>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Rectangle 2">
            <a:extLst>
              <a:ext uri="{FF2B5EF4-FFF2-40B4-BE49-F238E27FC236}">
                <a16:creationId xmlns:a16="http://schemas.microsoft.com/office/drawing/2014/main" id="{CA91AD04-2D2C-4C5F-AA00-3D70500408CE}"/>
              </a:ext>
            </a:extLst>
          </p:cNvPr>
          <p:cNvSpPr>
            <a:spLocks noGrp="1" noChangeArrowheads="1"/>
          </p:cNvSpPr>
          <p:nvPr>
            <p:ph type="body" idx="4294967295"/>
          </p:nvPr>
        </p:nvSpPr>
        <p:spPr>
          <a:xfrm>
            <a:off x="782032" y="841342"/>
            <a:ext cx="8610600" cy="5334000"/>
          </a:xfrm>
        </p:spPr>
        <p:txBody>
          <a:bodyPr>
            <a:normAutofit/>
          </a:bodyPr>
          <a:lstStyle/>
          <a:p>
            <a:pPr marL="609600" indent="-609600"/>
            <a:r>
              <a:rPr lang="en-US" altLang="en-US" sz="2000" dirty="0">
                <a:latin typeface=" "/>
              </a:rPr>
              <a:t>Allows two applications on different computers to establish, use, and end a session. </a:t>
            </a:r>
          </a:p>
          <a:p>
            <a:pPr marL="1100138" lvl="1" indent="-533400"/>
            <a:r>
              <a:rPr lang="en-US" altLang="en-US" sz="2000" dirty="0">
                <a:latin typeface=" "/>
              </a:rPr>
              <a:t>e.g. file transfer, remote login </a:t>
            </a:r>
          </a:p>
          <a:p>
            <a:pPr marL="609600" indent="-609600"/>
            <a:r>
              <a:rPr lang="en-US" altLang="en-US" sz="2000" dirty="0">
                <a:latin typeface=" "/>
              </a:rPr>
              <a:t>Establishes dialog control</a:t>
            </a:r>
          </a:p>
          <a:p>
            <a:pPr marL="1100138" lvl="1" indent="-533400"/>
            <a:r>
              <a:rPr lang="en-US" altLang="en-US" sz="2000" dirty="0">
                <a:latin typeface=" "/>
              </a:rPr>
              <a:t>Regulates which side transmits, plus when and how long it transmits.</a:t>
            </a:r>
            <a:endParaRPr lang="en-US" altLang="en-US" sz="2000" dirty="0"/>
          </a:p>
          <a:p>
            <a:pPr marL="609600" indent="-609600"/>
            <a:r>
              <a:rPr lang="en-GB" altLang="en-US" sz="2000" dirty="0"/>
              <a:t>Performs </a:t>
            </a:r>
            <a:r>
              <a:rPr lang="en-GB" altLang="en-US" sz="2000" i="1" dirty="0"/>
              <a:t>token management</a:t>
            </a:r>
            <a:r>
              <a:rPr lang="en-GB" altLang="en-US" sz="2000" dirty="0"/>
              <a:t> and </a:t>
            </a:r>
            <a:r>
              <a:rPr lang="en-GB" altLang="en-US" sz="2000" i="1" dirty="0"/>
              <a:t>synchronization</a:t>
            </a:r>
            <a:r>
              <a:rPr lang="en-GB" altLang="en-US" sz="2000" dirty="0"/>
              <a:t>.</a:t>
            </a:r>
            <a:endParaRPr lang="en-US" altLang="en-US" sz="2000" dirty="0"/>
          </a:p>
        </p:txBody>
      </p:sp>
      <p:sp>
        <p:nvSpPr>
          <p:cNvPr id="518147" name="Rectangle 3">
            <a:extLst>
              <a:ext uri="{FF2B5EF4-FFF2-40B4-BE49-F238E27FC236}">
                <a16:creationId xmlns:a16="http://schemas.microsoft.com/office/drawing/2014/main" id="{26FE2DFD-C5E6-48F3-BEC9-48A04F9598D4}"/>
              </a:ext>
            </a:extLst>
          </p:cNvPr>
          <p:cNvSpPr>
            <a:spLocks noChangeArrowheads="1"/>
          </p:cNvSpPr>
          <p:nvPr/>
        </p:nvSpPr>
        <p:spPr bwMode="auto">
          <a:xfrm>
            <a:off x="0" y="-161041"/>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4400">
                <a:solidFill>
                  <a:schemeClr val="tx2"/>
                </a:solidFill>
                <a:latin typeface="Times New Roman" panose="02020603050405020304" pitchFamily="18" charset="0"/>
              </a:defRPr>
            </a:lvl1pPr>
            <a:lvl2pPr algn="ctr">
              <a:spcBef>
                <a:spcPct val="0"/>
              </a:spcBef>
              <a:defRPr sz="4400">
                <a:solidFill>
                  <a:schemeClr val="tx2"/>
                </a:solidFill>
                <a:latin typeface="Times New Roman" panose="02020603050405020304" pitchFamily="18" charset="0"/>
              </a:defRPr>
            </a:lvl2pPr>
            <a:lvl3pPr algn="ctr">
              <a:spcBef>
                <a:spcPct val="0"/>
              </a:spcBef>
              <a:defRPr sz="4400">
                <a:solidFill>
                  <a:schemeClr val="tx2"/>
                </a:solidFill>
                <a:latin typeface="Times New Roman" panose="02020603050405020304" pitchFamily="18" charset="0"/>
              </a:defRPr>
            </a:lvl3pPr>
            <a:lvl4pPr algn="ctr">
              <a:spcBef>
                <a:spcPct val="0"/>
              </a:spcBef>
              <a:defRPr sz="4400">
                <a:solidFill>
                  <a:schemeClr val="tx2"/>
                </a:solidFill>
                <a:latin typeface="Times New Roman" panose="02020603050405020304" pitchFamily="18" charset="0"/>
              </a:defRPr>
            </a:lvl4pPr>
            <a:lvl5pPr algn="ctr">
              <a:spcBef>
                <a:spcPct val="0"/>
              </a:spcBef>
              <a:defRPr sz="4400">
                <a:solidFill>
                  <a:schemeClr val="tx2"/>
                </a:solidFill>
                <a:latin typeface="Times New Roman" panose="02020603050405020304" pitchFamily="18" charset="0"/>
              </a:defRPr>
            </a:lvl5pPr>
            <a:lvl6pPr marL="457200" algn="ctr" fontAlgn="base">
              <a:spcBef>
                <a:spcPct val="0"/>
              </a:spcBef>
              <a:spcAft>
                <a:spcPct val="0"/>
              </a:spcAft>
              <a:defRPr sz="4400">
                <a:solidFill>
                  <a:schemeClr val="tx2"/>
                </a:solidFill>
                <a:latin typeface="Times New Roman" panose="02020603050405020304" pitchFamily="18" charset="0"/>
              </a:defRPr>
            </a:lvl6pPr>
            <a:lvl7pPr marL="914400" algn="ctr" fontAlgn="base">
              <a:spcBef>
                <a:spcPct val="0"/>
              </a:spcBef>
              <a:spcAft>
                <a:spcPct val="0"/>
              </a:spcAft>
              <a:defRPr sz="4400">
                <a:solidFill>
                  <a:schemeClr val="tx2"/>
                </a:solidFill>
                <a:latin typeface="Times New Roman" panose="02020603050405020304" pitchFamily="18" charset="0"/>
              </a:defRPr>
            </a:lvl7pPr>
            <a:lvl8pPr marL="1371600" algn="ctr" fontAlgn="base">
              <a:spcBef>
                <a:spcPct val="0"/>
              </a:spcBef>
              <a:spcAft>
                <a:spcPct val="0"/>
              </a:spcAft>
              <a:defRPr sz="4400">
                <a:solidFill>
                  <a:schemeClr val="tx2"/>
                </a:solidFill>
                <a:latin typeface="Times New Roman" panose="02020603050405020304" pitchFamily="18" charset="0"/>
              </a:defRPr>
            </a:lvl8pPr>
            <a:lvl9pPr marL="1828800" algn="ctr" fontAlgn="base">
              <a:spcBef>
                <a:spcPct val="0"/>
              </a:spcBef>
              <a:spcAft>
                <a:spcPct val="0"/>
              </a:spcAft>
              <a:defRPr sz="4400">
                <a:solidFill>
                  <a:schemeClr val="tx2"/>
                </a:solidFill>
                <a:latin typeface="Times New Roman" panose="02020603050405020304" pitchFamily="18" charset="0"/>
              </a:defRPr>
            </a:lvl9pPr>
          </a:lstStyle>
          <a:p>
            <a:pPr fontAlgn="base">
              <a:spcAft>
                <a:spcPct val="0"/>
              </a:spcAft>
            </a:pPr>
            <a:r>
              <a:rPr lang="en-US" altLang="en-US" b="1" dirty="0">
                <a:solidFill>
                  <a:srgbClr val="CC0000"/>
                </a:solidFill>
                <a:latin typeface="Arial-BoldMT"/>
              </a:rPr>
              <a:t>Layer 5: Session Layer </a:t>
            </a:r>
          </a:p>
        </p:txBody>
      </p:sp>
      <p:sp>
        <p:nvSpPr>
          <p:cNvPr id="5" name="Rectangle 3">
            <a:extLst>
              <a:ext uri="{FF2B5EF4-FFF2-40B4-BE49-F238E27FC236}">
                <a16:creationId xmlns:a16="http://schemas.microsoft.com/office/drawing/2014/main" id="{FE18D9BF-246D-4E71-80DA-67B734FD2B4A}"/>
              </a:ext>
            </a:extLst>
          </p:cNvPr>
          <p:cNvSpPr>
            <a:spLocks noChangeArrowheads="1"/>
          </p:cNvSpPr>
          <p:nvPr/>
        </p:nvSpPr>
        <p:spPr bwMode="auto">
          <a:xfrm>
            <a:off x="154756" y="3243606"/>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4400">
                <a:solidFill>
                  <a:schemeClr val="tx2"/>
                </a:solidFill>
                <a:latin typeface="Times New Roman" panose="02020603050405020304" pitchFamily="18" charset="0"/>
              </a:defRPr>
            </a:lvl1pPr>
            <a:lvl2pPr algn="ctr">
              <a:spcBef>
                <a:spcPct val="0"/>
              </a:spcBef>
              <a:defRPr sz="4400">
                <a:solidFill>
                  <a:schemeClr val="tx2"/>
                </a:solidFill>
                <a:latin typeface="Times New Roman" panose="02020603050405020304" pitchFamily="18" charset="0"/>
              </a:defRPr>
            </a:lvl2pPr>
            <a:lvl3pPr algn="ctr">
              <a:spcBef>
                <a:spcPct val="0"/>
              </a:spcBef>
              <a:defRPr sz="4400">
                <a:solidFill>
                  <a:schemeClr val="tx2"/>
                </a:solidFill>
                <a:latin typeface="Times New Roman" panose="02020603050405020304" pitchFamily="18" charset="0"/>
              </a:defRPr>
            </a:lvl3pPr>
            <a:lvl4pPr algn="ctr">
              <a:spcBef>
                <a:spcPct val="0"/>
              </a:spcBef>
              <a:defRPr sz="4400">
                <a:solidFill>
                  <a:schemeClr val="tx2"/>
                </a:solidFill>
                <a:latin typeface="Times New Roman" panose="02020603050405020304" pitchFamily="18" charset="0"/>
              </a:defRPr>
            </a:lvl4pPr>
            <a:lvl5pPr algn="ctr">
              <a:spcBef>
                <a:spcPct val="0"/>
              </a:spcBef>
              <a:defRPr sz="4400">
                <a:solidFill>
                  <a:schemeClr val="tx2"/>
                </a:solidFill>
                <a:latin typeface="Times New Roman" panose="02020603050405020304" pitchFamily="18" charset="0"/>
              </a:defRPr>
            </a:lvl5pPr>
            <a:lvl6pPr marL="457200" algn="ctr" fontAlgn="base">
              <a:spcBef>
                <a:spcPct val="0"/>
              </a:spcBef>
              <a:spcAft>
                <a:spcPct val="0"/>
              </a:spcAft>
              <a:defRPr sz="4400">
                <a:solidFill>
                  <a:schemeClr val="tx2"/>
                </a:solidFill>
                <a:latin typeface="Times New Roman" panose="02020603050405020304" pitchFamily="18" charset="0"/>
              </a:defRPr>
            </a:lvl6pPr>
            <a:lvl7pPr marL="914400" algn="ctr" fontAlgn="base">
              <a:spcBef>
                <a:spcPct val="0"/>
              </a:spcBef>
              <a:spcAft>
                <a:spcPct val="0"/>
              </a:spcAft>
              <a:defRPr sz="4400">
                <a:solidFill>
                  <a:schemeClr val="tx2"/>
                </a:solidFill>
                <a:latin typeface="Times New Roman" panose="02020603050405020304" pitchFamily="18" charset="0"/>
              </a:defRPr>
            </a:lvl7pPr>
            <a:lvl8pPr marL="1371600" algn="ctr" fontAlgn="base">
              <a:spcBef>
                <a:spcPct val="0"/>
              </a:spcBef>
              <a:spcAft>
                <a:spcPct val="0"/>
              </a:spcAft>
              <a:defRPr sz="4400">
                <a:solidFill>
                  <a:schemeClr val="tx2"/>
                </a:solidFill>
                <a:latin typeface="Times New Roman" panose="02020603050405020304" pitchFamily="18" charset="0"/>
              </a:defRPr>
            </a:lvl8pPr>
            <a:lvl9pPr marL="1828800" algn="ctr" fontAlgn="base">
              <a:spcBef>
                <a:spcPct val="0"/>
              </a:spcBef>
              <a:spcAft>
                <a:spcPct val="0"/>
              </a:spcAft>
              <a:defRPr sz="4400">
                <a:solidFill>
                  <a:schemeClr val="tx2"/>
                </a:solidFill>
                <a:latin typeface="Times New Roman" panose="02020603050405020304" pitchFamily="18" charset="0"/>
              </a:defRPr>
            </a:lvl9pPr>
          </a:lstStyle>
          <a:p>
            <a:pPr fontAlgn="base">
              <a:spcAft>
                <a:spcPct val="0"/>
              </a:spcAft>
            </a:pPr>
            <a:r>
              <a:rPr lang="en-US" altLang="en-US" b="1" dirty="0">
                <a:solidFill>
                  <a:srgbClr val="CC0000"/>
                </a:solidFill>
                <a:latin typeface="Arial-BoldMT"/>
              </a:rPr>
              <a:t>Layer 4: Transport Layer </a:t>
            </a:r>
          </a:p>
        </p:txBody>
      </p:sp>
      <p:sp>
        <p:nvSpPr>
          <p:cNvPr id="7" name="Rectangle 2">
            <a:extLst>
              <a:ext uri="{FF2B5EF4-FFF2-40B4-BE49-F238E27FC236}">
                <a16:creationId xmlns:a16="http://schemas.microsoft.com/office/drawing/2014/main" id="{0AFFE40F-C98D-4455-9E34-B583AD3A594F}"/>
              </a:ext>
            </a:extLst>
          </p:cNvPr>
          <p:cNvSpPr txBox="1">
            <a:spLocks noChangeArrowheads="1"/>
          </p:cNvSpPr>
          <p:nvPr/>
        </p:nvSpPr>
        <p:spPr>
          <a:xfrm>
            <a:off x="782032" y="4161541"/>
            <a:ext cx="8610600" cy="22860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609600" indent="-609600"/>
            <a:r>
              <a:rPr lang="en-US" altLang="en-US" sz="2000" dirty="0">
                <a:latin typeface=" "/>
              </a:rPr>
              <a:t>Manages transmission packets</a:t>
            </a:r>
          </a:p>
          <a:p>
            <a:pPr marL="1100138" lvl="1" indent="-533400"/>
            <a:r>
              <a:rPr lang="en-US" altLang="en-US" sz="2000" dirty="0">
                <a:latin typeface=" "/>
              </a:rPr>
              <a:t>Repackages long messages, when necessary, into small packets for transmission </a:t>
            </a:r>
          </a:p>
          <a:p>
            <a:pPr marL="1100138" lvl="1" indent="-533400"/>
            <a:r>
              <a:rPr lang="en-US" altLang="en-US" sz="2000" dirty="0">
                <a:latin typeface=" "/>
              </a:rPr>
              <a:t>Reassembles packets in correct order to get the original message. </a:t>
            </a:r>
          </a:p>
          <a:p>
            <a:pPr marL="609600" indent="-609600"/>
            <a:r>
              <a:rPr lang="en-US" altLang="en-US" sz="2000" dirty="0">
                <a:latin typeface=" "/>
              </a:rPr>
              <a:t>Handles error recognition and recovery. </a:t>
            </a:r>
          </a:p>
          <a:p>
            <a:pPr marL="1100138" lvl="1" indent="-533400"/>
            <a:r>
              <a:rPr lang="en-US" altLang="en-US" sz="2000" dirty="0">
                <a:latin typeface=" "/>
              </a:rPr>
              <a:t>Transport layer at receiving acknowledges packet delivery. </a:t>
            </a:r>
          </a:p>
        </p:txBody>
      </p:sp>
    </p:spTree>
  </p:cSld>
  <p:clrMapOvr>
    <a:masterClrMapping/>
  </p:clrMapOvr>
  <mc:AlternateContent xmlns:mc="http://schemas.openxmlformats.org/markup-compatibility/2006" xmlns:p14="http://schemas.microsoft.com/office/powerpoint/2010/main">
    <mc:Choice Requires="p14">
      <p:transition spd="slow" p14:dur="2000">
        <p:sndAc>
          <p:endSnd/>
        </p:sndAc>
      </p:transition>
    </mc:Choice>
    <mc:Fallback xmlns="">
      <p:transition spd="slow">
        <p:sndAc>
          <p:endSnd/>
        </p:sndAc>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42" name="Rectangle 2">
            <a:extLst>
              <a:ext uri="{FF2B5EF4-FFF2-40B4-BE49-F238E27FC236}">
                <a16:creationId xmlns:a16="http://schemas.microsoft.com/office/drawing/2014/main" id="{18AFF24C-58DB-464B-9244-5E2996F1B9A4}"/>
              </a:ext>
            </a:extLst>
          </p:cNvPr>
          <p:cNvSpPr>
            <a:spLocks noGrp="1" noChangeArrowheads="1"/>
          </p:cNvSpPr>
          <p:nvPr>
            <p:ph type="body" idx="4294967295"/>
          </p:nvPr>
        </p:nvSpPr>
        <p:spPr>
          <a:xfrm>
            <a:off x="819346" y="1133573"/>
            <a:ext cx="8610600" cy="5334000"/>
          </a:xfrm>
        </p:spPr>
        <p:txBody>
          <a:bodyPr>
            <a:normAutofit fontScale="92500"/>
          </a:bodyPr>
          <a:lstStyle/>
          <a:p>
            <a:pPr marL="609600" indent="-609600"/>
            <a:r>
              <a:rPr lang="en-US" altLang="en-US" sz="2800" dirty="0">
                <a:latin typeface=" "/>
              </a:rPr>
              <a:t>Manages addressing/routing of data within the subnet </a:t>
            </a:r>
          </a:p>
          <a:p>
            <a:pPr marL="1100138" lvl="1" indent="-533400"/>
            <a:r>
              <a:rPr lang="en-US" altLang="en-US" sz="2400" dirty="0">
                <a:latin typeface=" "/>
              </a:rPr>
              <a:t>Addresses messages and translates logical addresses and names into physical addresses. </a:t>
            </a:r>
          </a:p>
          <a:p>
            <a:pPr marL="1100138" lvl="1" indent="-533400"/>
            <a:r>
              <a:rPr lang="en-US" altLang="en-US" sz="2400" dirty="0">
                <a:latin typeface=" "/>
              </a:rPr>
              <a:t>Determines the route from the source to the destination computer </a:t>
            </a:r>
          </a:p>
          <a:p>
            <a:pPr marL="1100138" lvl="1" indent="-533400"/>
            <a:r>
              <a:rPr lang="en-US" altLang="en-US" sz="2400" dirty="0">
                <a:latin typeface=" "/>
              </a:rPr>
              <a:t>Manages traffic problems, such as switching, routing, and controlling the congestion of data packets.</a:t>
            </a:r>
            <a:endParaRPr lang="en-GB" altLang="en-US" sz="2400" dirty="0"/>
          </a:p>
          <a:p>
            <a:pPr marL="609600" indent="-609600"/>
            <a:r>
              <a:rPr lang="en-GB" altLang="en-US" sz="2800" dirty="0"/>
              <a:t>Routing can be:</a:t>
            </a:r>
          </a:p>
          <a:p>
            <a:pPr marL="1100138" lvl="1" indent="-533400"/>
            <a:r>
              <a:rPr lang="en-GB" altLang="en-US" sz="2400" dirty="0"/>
              <a:t>Based on static tables</a:t>
            </a:r>
          </a:p>
          <a:p>
            <a:pPr marL="1100138" lvl="1" indent="-533400"/>
            <a:r>
              <a:rPr lang="en-GB" altLang="en-US" sz="2400" dirty="0"/>
              <a:t>determined at start of each session</a:t>
            </a:r>
          </a:p>
          <a:p>
            <a:pPr marL="1100138" lvl="1" indent="-533400"/>
            <a:r>
              <a:rPr lang="en-GB" altLang="en-US" sz="2400" dirty="0"/>
              <a:t>Individually determined for each packet, reflecting the current network load.</a:t>
            </a:r>
            <a:endParaRPr lang="en-US" altLang="en-US" sz="2400" dirty="0">
              <a:solidFill>
                <a:srgbClr val="000000"/>
              </a:solidFill>
              <a:latin typeface="Verdana" panose="020B0604030504040204" pitchFamily="34" charset="0"/>
              <a:ea typeface="Arial Unicode MS" pitchFamily="34" charset="-128"/>
            </a:endParaRPr>
          </a:p>
        </p:txBody>
      </p:sp>
      <p:sp>
        <p:nvSpPr>
          <p:cNvPr id="522243" name="Rectangle 3">
            <a:extLst>
              <a:ext uri="{FF2B5EF4-FFF2-40B4-BE49-F238E27FC236}">
                <a16:creationId xmlns:a16="http://schemas.microsoft.com/office/drawing/2014/main" id="{FD7443D2-BE71-41B6-B7F7-8267310233DE}"/>
              </a:ext>
            </a:extLst>
          </p:cNvPr>
          <p:cNvSpPr>
            <a:spLocks noChangeArrowheads="1"/>
          </p:cNvSpPr>
          <p:nvPr/>
        </p:nvSpPr>
        <p:spPr bwMode="auto">
          <a:xfrm>
            <a:off x="1898716" y="762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4400">
                <a:solidFill>
                  <a:schemeClr val="tx2"/>
                </a:solidFill>
                <a:latin typeface="Times New Roman" panose="02020603050405020304" pitchFamily="18" charset="0"/>
              </a:defRPr>
            </a:lvl1pPr>
            <a:lvl2pPr algn="ctr">
              <a:spcBef>
                <a:spcPct val="0"/>
              </a:spcBef>
              <a:defRPr sz="4400">
                <a:solidFill>
                  <a:schemeClr val="tx2"/>
                </a:solidFill>
                <a:latin typeface="Times New Roman" panose="02020603050405020304" pitchFamily="18" charset="0"/>
              </a:defRPr>
            </a:lvl2pPr>
            <a:lvl3pPr algn="ctr">
              <a:spcBef>
                <a:spcPct val="0"/>
              </a:spcBef>
              <a:defRPr sz="4400">
                <a:solidFill>
                  <a:schemeClr val="tx2"/>
                </a:solidFill>
                <a:latin typeface="Times New Roman" panose="02020603050405020304" pitchFamily="18" charset="0"/>
              </a:defRPr>
            </a:lvl3pPr>
            <a:lvl4pPr algn="ctr">
              <a:spcBef>
                <a:spcPct val="0"/>
              </a:spcBef>
              <a:defRPr sz="4400">
                <a:solidFill>
                  <a:schemeClr val="tx2"/>
                </a:solidFill>
                <a:latin typeface="Times New Roman" panose="02020603050405020304" pitchFamily="18" charset="0"/>
              </a:defRPr>
            </a:lvl4pPr>
            <a:lvl5pPr algn="ctr">
              <a:spcBef>
                <a:spcPct val="0"/>
              </a:spcBef>
              <a:defRPr sz="4400">
                <a:solidFill>
                  <a:schemeClr val="tx2"/>
                </a:solidFill>
                <a:latin typeface="Times New Roman" panose="02020603050405020304" pitchFamily="18" charset="0"/>
              </a:defRPr>
            </a:lvl5pPr>
            <a:lvl6pPr marL="457200" algn="ctr" fontAlgn="base">
              <a:spcBef>
                <a:spcPct val="0"/>
              </a:spcBef>
              <a:spcAft>
                <a:spcPct val="0"/>
              </a:spcAft>
              <a:defRPr sz="4400">
                <a:solidFill>
                  <a:schemeClr val="tx2"/>
                </a:solidFill>
                <a:latin typeface="Times New Roman" panose="02020603050405020304" pitchFamily="18" charset="0"/>
              </a:defRPr>
            </a:lvl6pPr>
            <a:lvl7pPr marL="914400" algn="ctr" fontAlgn="base">
              <a:spcBef>
                <a:spcPct val="0"/>
              </a:spcBef>
              <a:spcAft>
                <a:spcPct val="0"/>
              </a:spcAft>
              <a:defRPr sz="4400">
                <a:solidFill>
                  <a:schemeClr val="tx2"/>
                </a:solidFill>
                <a:latin typeface="Times New Roman" panose="02020603050405020304" pitchFamily="18" charset="0"/>
              </a:defRPr>
            </a:lvl7pPr>
            <a:lvl8pPr marL="1371600" algn="ctr" fontAlgn="base">
              <a:spcBef>
                <a:spcPct val="0"/>
              </a:spcBef>
              <a:spcAft>
                <a:spcPct val="0"/>
              </a:spcAft>
              <a:defRPr sz="4400">
                <a:solidFill>
                  <a:schemeClr val="tx2"/>
                </a:solidFill>
                <a:latin typeface="Times New Roman" panose="02020603050405020304" pitchFamily="18" charset="0"/>
              </a:defRPr>
            </a:lvl8pPr>
            <a:lvl9pPr marL="1828800" algn="ctr" fontAlgn="base">
              <a:spcBef>
                <a:spcPct val="0"/>
              </a:spcBef>
              <a:spcAft>
                <a:spcPct val="0"/>
              </a:spcAft>
              <a:defRPr sz="4400">
                <a:solidFill>
                  <a:schemeClr val="tx2"/>
                </a:solidFill>
                <a:latin typeface="Times New Roman" panose="02020603050405020304" pitchFamily="18" charset="0"/>
              </a:defRPr>
            </a:lvl9pPr>
          </a:lstStyle>
          <a:p>
            <a:pPr fontAlgn="base">
              <a:spcAft>
                <a:spcPct val="0"/>
              </a:spcAft>
            </a:pPr>
            <a:r>
              <a:rPr lang="en-US" altLang="en-US" b="1" dirty="0">
                <a:solidFill>
                  <a:srgbClr val="CC0000"/>
                </a:solidFill>
                <a:latin typeface="Arial-BoldMT"/>
              </a:rPr>
              <a:t>Layer 3: Network Layer </a:t>
            </a:r>
          </a:p>
        </p:txBody>
      </p:sp>
    </p:spTree>
  </p:cSld>
  <p:clrMapOvr>
    <a:masterClrMapping/>
  </p:clrMapOvr>
  <mc:AlternateContent xmlns:mc="http://schemas.openxmlformats.org/markup-compatibility/2006" xmlns:p14="http://schemas.microsoft.com/office/powerpoint/2010/main">
    <mc:Choice Requires="p14">
      <p:transition spd="slow" p14:dur="2000">
        <p:sndAc>
          <p:endSnd/>
        </p:sndAc>
      </p:transition>
    </mc:Choice>
    <mc:Fallback xmlns="">
      <p:transition spd="slow">
        <p:sndAc>
          <p:endSnd/>
        </p:sndAc>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290" name="Rectangle 2">
            <a:extLst>
              <a:ext uri="{FF2B5EF4-FFF2-40B4-BE49-F238E27FC236}">
                <a16:creationId xmlns:a16="http://schemas.microsoft.com/office/drawing/2014/main" id="{DBFE8964-5AB9-4060-B7CE-726C1280293F}"/>
              </a:ext>
            </a:extLst>
          </p:cNvPr>
          <p:cNvSpPr>
            <a:spLocks noGrp="1" noChangeArrowheads="1"/>
          </p:cNvSpPr>
          <p:nvPr>
            <p:ph type="body" idx="4294967295"/>
          </p:nvPr>
        </p:nvSpPr>
        <p:spPr>
          <a:xfrm>
            <a:off x="1441515" y="1143000"/>
            <a:ext cx="8610600" cy="2286000"/>
          </a:xfrm>
        </p:spPr>
        <p:txBody>
          <a:bodyPr>
            <a:normAutofit/>
          </a:bodyPr>
          <a:lstStyle/>
          <a:p>
            <a:pPr marL="609600" indent="-609600">
              <a:buFont typeface="Symbol" panose="05050102010706020507" pitchFamily="18" charset="2"/>
              <a:buChar char="·"/>
            </a:pPr>
            <a:r>
              <a:rPr lang="en-US" altLang="en-US" sz="2000" dirty="0">
                <a:latin typeface=" "/>
              </a:rPr>
              <a:t>Packages raw bits from the Physical layer into frames (logical, structured packets for data). </a:t>
            </a:r>
          </a:p>
          <a:p>
            <a:pPr marL="609600" indent="-609600">
              <a:buFont typeface="Symbol" panose="05050102010706020507" pitchFamily="18" charset="2"/>
              <a:buChar char="·"/>
            </a:pPr>
            <a:r>
              <a:rPr lang="en-US" altLang="en-US" sz="2000" dirty="0">
                <a:latin typeface=" "/>
              </a:rPr>
              <a:t>Provides reliable transmission of frames</a:t>
            </a:r>
          </a:p>
          <a:p>
            <a:pPr marL="1100138" lvl="1" indent="-533400">
              <a:buFont typeface="Symbol" panose="05050102010706020507" pitchFamily="18" charset="2"/>
              <a:buChar char="·"/>
            </a:pPr>
            <a:r>
              <a:rPr lang="en-US" altLang="en-US" sz="2000" dirty="0">
                <a:latin typeface=" "/>
              </a:rPr>
              <a:t>It waits for an acknowledgment from the receiving computer.</a:t>
            </a:r>
          </a:p>
          <a:p>
            <a:pPr marL="1100138" lvl="1" indent="-533400">
              <a:buFont typeface="Symbol" panose="05050102010706020507" pitchFamily="18" charset="2"/>
              <a:buChar char="·"/>
            </a:pPr>
            <a:r>
              <a:rPr lang="en-US" altLang="en-US" sz="2000" dirty="0">
                <a:latin typeface=" "/>
              </a:rPr>
              <a:t>Retransmits frames for which acknowledgement not received</a:t>
            </a:r>
            <a:endParaRPr lang="en-US" altLang="en-US" sz="2000" dirty="0"/>
          </a:p>
        </p:txBody>
      </p:sp>
      <p:sp>
        <p:nvSpPr>
          <p:cNvPr id="524291" name="Rectangle 3">
            <a:extLst>
              <a:ext uri="{FF2B5EF4-FFF2-40B4-BE49-F238E27FC236}">
                <a16:creationId xmlns:a16="http://schemas.microsoft.com/office/drawing/2014/main" id="{B900CF28-8E1A-49F9-9B7D-A73655207B20}"/>
              </a:ext>
            </a:extLst>
          </p:cNvPr>
          <p:cNvSpPr>
            <a:spLocks noChangeArrowheads="1"/>
          </p:cNvSpPr>
          <p:nvPr/>
        </p:nvSpPr>
        <p:spPr bwMode="auto">
          <a:xfrm>
            <a:off x="993743" y="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4400">
                <a:solidFill>
                  <a:schemeClr val="tx2"/>
                </a:solidFill>
                <a:latin typeface="Times New Roman" panose="02020603050405020304" pitchFamily="18" charset="0"/>
              </a:defRPr>
            </a:lvl1pPr>
            <a:lvl2pPr algn="ctr">
              <a:spcBef>
                <a:spcPct val="0"/>
              </a:spcBef>
              <a:defRPr sz="4400">
                <a:solidFill>
                  <a:schemeClr val="tx2"/>
                </a:solidFill>
                <a:latin typeface="Times New Roman" panose="02020603050405020304" pitchFamily="18" charset="0"/>
              </a:defRPr>
            </a:lvl2pPr>
            <a:lvl3pPr algn="ctr">
              <a:spcBef>
                <a:spcPct val="0"/>
              </a:spcBef>
              <a:defRPr sz="4400">
                <a:solidFill>
                  <a:schemeClr val="tx2"/>
                </a:solidFill>
                <a:latin typeface="Times New Roman" panose="02020603050405020304" pitchFamily="18" charset="0"/>
              </a:defRPr>
            </a:lvl3pPr>
            <a:lvl4pPr algn="ctr">
              <a:spcBef>
                <a:spcPct val="0"/>
              </a:spcBef>
              <a:defRPr sz="4400">
                <a:solidFill>
                  <a:schemeClr val="tx2"/>
                </a:solidFill>
                <a:latin typeface="Times New Roman" panose="02020603050405020304" pitchFamily="18" charset="0"/>
              </a:defRPr>
            </a:lvl4pPr>
            <a:lvl5pPr algn="ctr">
              <a:spcBef>
                <a:spcPct val="0"/>
              </a:spcBef>
              <a:defRPr sz="4400">
                <a:solidFill>
                  <a:schemeClr val="tx2"/>
                </a:solidFill>
                <a:latin typeface="Times New Roman" panose="02020603050405020304" pitchFamily="18" charset="0"/>
              </a:defRPr>
            </a:lvl5pPr>
            <a:lvl6pPr marL="457200" algn="ctr" fontAlgn="base">
              <a:spcBef>
                <a:spcPct val="0"/>
              </a:spcBef>
              <a:spcAft>
                <a:spcPct val="0"/>
              </a:spcAft>
              <a:defRPr sz="4400">
                <a:solidFill>
                  <a:schemeClr val="tx2"/>
                </a:solidFill>
                <a:latin typeface="Times New Roman" panose="02020603050405020304" pitchFamily="18" charset="0"/>
              </a:defRPr>
            </a:lvl6pPr>
            <a:lvl7pPr marL="914400" algn="ctr" fontAlgn="base">
              <a:spcBef>
                <a:spcPct val="0"/>
              </a:spcBef>
              <a:spcAft>
                <a:spcPct val="0"/>
              </a:spcAft>
              <a:defRPr sz="4400">
                <a:solidFill>
                  <a:schemeClr val="tx2"/>
                </a:solidFill>
                <a:latin typeface="Times New Roman" panose="02020603050405020304" pitchFamily="18" charset="0"/>
              </a:defRPr>
            </a:lvl7pPr>
            <a:lvl8pPr marL="1371600" algn="ctr" fontAlgn="base">
              <a:spcBef>
                <a:spcPct val="0"/>
              </a:spcBef>
              <a:spcAft>
                <a:spcPct val="0"/>
              </a:spcAft>
              <a:defRPr sz="4400">
                <a:solidFill>
                  <a:schemeClr val="tx2"/>
                </a:solidFill>
                <a:latin typeface="Times New Roman" panose="02020603050405020304" pitchFamily="18" charset="0"/>
              </a:defRPr>
            </a:lvl8pPr>
            <a:lvl9pPr marL="1828800" algn="ctr" fontAlgn="base">
              <a:spcBef>
                <a:spcPct val="0"/>
              </a:spcBef>
              <a:spcAft>
                <a:spcPct val="0"/>
              </a:spcAft>
              <a:defRPr sz="4400">
                <a:solidFill>
                  <a:schemeClr val="tx2"/>
                </a:solidFill>
                <a:latin typeface="Times New Roman" panose="02020603050405020304" pitchFamily="18" charset="0"/>
              </a:defRPr>
            </a:lvl9pPr>
          </a:lstStyle>
          <a:p>
            <a:pPr fontAlgn="base">
              <a:spcAft>
                <a:spcPct val="0"/>
              </a:spcAft>
            </a:pPr>
            <a:r>
              <a:rPr lang="en-US" altLang="en-US" b="1" dirty="0">
                <a:solidFill>
                  <a:srgbClr val="CC0000"/>
                </a:solidFill>
                <a:latin typeface="Arial-BoldMT"/>
              </a:rPr>
              <a:t>Layer 2: Data Link Layer</a:t>
            </a:r>
          </a:p>
        </p:txBody>
      </p:sp>
      <p:sp>
        <p:nvSpPr>
          <p:cNvPr id="5" name="Rectangle 3">
            <a:extLst>
              <a:ext uri="{FF2B5EF4-FFF2-40B4-BE49-F238E27FC236}">
                <a16:creationId xmlns:a16="http://schemas.microsoft.com/office/drawing/2014/main" id="{CEC53E79-710E-44BE-BA84-9731D50B1E9C}"/>
              </a:ext>
            </a:extLst>
          </p:cNvPr>
          <p:cNvSpPr>
            <a:spLocks noChangeArrowheads="1"/>
          </p:cNvSpPr>
          <p:nvPr/>
        </p:nvSpPr>
        <p:spPr bwMode="auto">
          <a:xfrm>
            <a:off x="861766" y="34290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4400">
                <a:solidFill>
                  <a:schemeClr val="tx2"/>
                </a:solidFill>
                <a:latin typeface="Times New Roman" panose="02020603050405020304" pitchFamily="18" charset="0"/>
              </a:defRPr>
            </a:lvl1pPr>
            <a:lvl2pPr algn="ctr">
              <a:spcBef>
                <a:spcPct val="0"/>
              </a:spcBef>
              <a:defRPr sz="4400">
                <a:solidFill>
                  <a:schemeClr val="tx2"/>
                </a:solidFill>
                <a:latin typeface="Times New Roman" panose="02020603050405020304" pitchFamily="18" charset="0"/>
              </a:defRPr>
            </a:lvl2pPr>
            <a:lvl3pPr algn="ctr">
              <a:spcBef>
                <a:spcPct val="0"/>
              </a:spcBef>
              <a:defRPr sz="4400">
                <a:solidFill>
                  <a:schemeClr val="tx2"/>
                </a:solidFill>
                <a:latin typeface="Times New Roman" panose="02020603050405020304" pitchFamily="18" charset="0"/>
              </a:defRPr>
            </a:lvl3pPr>
            <a:lvl4pPr algn="ctr">
              <a:spcBef>
                <a:spcPct val="0"/>
              </a:spcBef>
              <a:defRPr sz="4400">
                <a:solidFill>
                  <a:schemeClr val="tx2"/>
                </a:solidFill>
                <a:latin typeface="Times New Roman" panose="02020603050405020304" pitchFamily="18" charset="0"/>
              </a:defRPr>
            </a:lvl4pPr>
            <a:lvl5pPr algn="ctr">
              <a:spcBef>
                <a:spcPct val="0"/>
              </a:spcBef>
              <a:defRPr sz="4400">
                <a:solidFill>
                  <a:schemeClr val="tx2"/>
                </a:solidFill>
                <a:latin typeface="Times New Roman" panose="02020603050405020304" pitchFamily="18" charset="0"/>
              </a:defRPr>
            </a:lvl5pPr>
            <a:lvl6pPr marL="457200" algn="ctr" fontAlgn="base">
              <a:spcBef>
                <a:spcPct val="0"/>
              </a:spcBef>
              <a:spcAft>
                <a:spcPct val="0"/>
              </a:spcAft>
              <a:defRPr sz="4400">
                <a:solidFill>
                  <a:schemeClr val="tx2"/>
                </a:solidFill>
                <a:latin typeface="Times New Roman" panose="02020603050405020304" pitchFamily="18" charset="0"/>
              </a:defRPr>
            </a:lvl6pPr>
            <a:lvl7pPr marL="914400" algn="ctr" fontAlgn="base">
              <a:spcBef>
                <a:spcPct val="0"/>
              </a:spcBef>
              <a:spcAft>
                <a:spcPct val="0"/>
              </a:spcAft>
              <a:defRPr sz="4400">
                <a:solidFill>
                  <a:schemeClr val="tx2"/>
                </a:solidFill>
                <a:latin typeface="Times New Roman" panose="02020603050405020304" pitchFamily="18" charset="0"/>
              </a:defRPr>
            </a:lvl7pPr>
            <a:lvl8pPr marL="1371600" algn="ctr" fontAlgn="base">
              <a:spcBef>
                <a:spcPct val="0"/>
              </a:spcBef>
              <a:spcAft>
                <a:spcPct val="0"/>
              </a:spcAft>
              <a:defRPr sz="4400">
                <a:solidFill>
                  <a:schemeClr val="tx2"/>
                </a:solidFill>
                <a:latin typeface="Times New Roman" panose="02020603050405020304" pitchFamily="18" charset="0"/>
              </a:defRPr>
            </a:lvl8pPr>
            <a:lvl9pPr marL="1828800" algn="ctr" fontAlgn="base">
              <a:spcBef>
                <a:spcPct val="0"/>
              </a:spcBef>
              <a:spcAft>
                <a:spcPct val="0"/>
              </a:spcAft>
              <a:defRPr sz="4400">
                <a:solidFill>
                  <a:schemeClr val="tx2"/>
                </a:solidFill>
                <a:latin typeface="Times New Roman" panose="02020603050405020304" pitchFamily="18" charset="0"/>
              </a:defRPr>
            </a:lvl9pPr>
          </a:lstStyle>
          <a:p>
            <a:pPr fontAlgn="base">
              <a:spcAft>
                <a:spcPct val="0"/>
              </a:spcAft>
            </a:pPr>
            <a:r>
              <a:rPr lang="en-US" altLang="en-US" b="1" dirty="0">
                <a:solidFill>
                  <a:srgbClr val="CC0000"/>
                </a:solidFill>
                <a:latin typeface="Arial-BoldMT"/>
              </a:rPr>
              <a:t>Layer 1: Physical Layer</a:t>
            </a:r>
          </a:p>
        </p:txBody>
      </p:sp>
      <p:sp>
        <p:nvSpPr>
          <p:cNvPr id="6" name="Rectangle 2">
            <a:extLst>
              <a:ext uri="{FF2B5EF4-FFF2-40B4-BE49-F238E27FC236}">
                <a16:creationId xmlns:a16="http://schemas.microsoft.com/office/drawing/2014/main" id="{7320DCB9-BCA7-4DF9-9AE9-3CF66FE77463}"/>
              </a:ext>
            </a:extLst>
          </p:cNvPr>
          <p:cNvSpPr txBox="1">
            <a:spLocks noChangeArrowheads="1"/>
          </p:cNvSpPr>
          <p:nvPr/>
        </p:nvSpPr>
        <p:spPr>
          <a:xfrm>
            <a:off x="1163425" y="4572000"/>
            <a:ext cx="8610600" cy="1487079"/>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609600" indent="-609600"/>
            <a:r>
              <a:rPr lang="en-US" altLang="en-US" sz="2000" dirty="0">
                <a:latin typeface=" "/>
              </a:rPr>
              <a:t>Transmits bits from one computer to another</a:t>
            </a:r>
          </a:p>
          <a:p>
            <a:pPr marL="609600" indent="-609600"/>
            <a:r>
              <a:rPr lang="en-US" altLang="en-US" sz="2000" dirty="0">
                <a:latin typeface=" "/>
              </a:rPr>
              <a:t>Regulates the </a:t>
            </a:r>
            <a:r>
              <a:rPr lang="en-US" altLang="en-US" sz="2400" dirty="0">
                <a:latin typeface=" "/>
              </a:rPr>
              <a:t>transmission</a:t>
            </a:r>
            <a:r>
              <a:rPr lang="en-US" altLang="en-US" sz="2000" dirty="0">
                <a:latin typeface=" "/>
              </a:rPr>
              <a:t> of a stream of bits over a physical medium. </a:t>
            </a:r>
          </a:p>
          <a:p>
            <a:pPr marL="609600" indent="-609600"/>
            <a:r>
              <a:rPr lang="en-US" altLang="en-US" sz="2000" dirty="0">
                <a:latin typeface=" "/>
              </a:rPr>
              <a:t>Defines how the cable is attached to the network adapter and what transmission technique is used to send data over the cable.</a:t>
            </a:r>
          </a:p>
        </p:txBody>
      </p:sp>
    </p:spTree>
  </p:cSld>
  <p:clrMapOvr>
    <a:masterClrMapping/>
  </p:clrMapOvr>
  <mc:AlternateContent xmlns:mc="http://schemas.openxmlformats.org/markup-compatibility/2006" xmlns:p14="http://schemas.microsoft.com/office/powerpoint/2010/main">
    <mc:Choice Requires="p14">
      <p:transition spd="slow" p14:dur="2000">
        <p:sndAc>
          <p:endSnd/>
        </p:sndAc>
      </p:transition>
    </mc:Choice>
    <mc:Fallback xmlns="">
      <p:transition spd="slow">
        <p:sndAc>
          <p:endSnd/>
        </p:sndAc>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ACAF06-7E63-C307-C0B9-7793A371FF21}"/>
              </a:ext>
            </a:extLst>
          </p:cNvPr>
          <p:cNvSpPr txBox="1"/>
          <p:nvPr/>
        </p:nvSpPr>
        <p:spPr>
          <a:xfrm>
            <a:off x="1330960" y="643466"/>
            <a:ext cx="7430887" cy="461665"/>
          </a:xfrm>
          <a:prstGeom prst="rect">
            <a:avLst/>
          </a:prstGeom>
          <a:noFill/>
          <a:ln>
            <a:solidFill>
              <a:schemeClr val="bg1"/>
            </a:solidFill>
          </a:ln>
        </p:spPr>
        <p:txBody>
          <a:bodyPr wrap="square">
            <a:spAutoFit/>
          </a:bodyPr>
          <a:lstStyle/>
          <a:p>
            <a:pPr algn="ctr" defTabSz="804672">
              <a:spcAft>
                <a:spcPts val="600"/>
              </a:spcAft>
            </a:pPr>
            <a:r>
              <a:rPr lang="en-US" sz="2400" b="1" u="sng" kern="1200" dirty="0">
                <a:solidFill>
                  <a:schemeClr val="accent1"/>
                </a:solidFill>
                <a:latin typeface="Nunito" panose="020B0604020202020204" pitchFamily="2" charset="0"/>
                <a:ea typeface="+mn-ea"/>
                <a:cs typeface="+mn-cs"/>
              </a:rPr>
              <a:t>Virtual Local Area Networks (VLANs)</a:t>
            </a:r>
            <a:endParaRPr lang="en-IN" sz="2400" u="sng" dirty="0">
              <a:solidFill>
                <a:schemeClr val="accent1"/>
              </a:solidFill>
            </a:endParaRPr>
          </a:p>
        </p:txBody>
      </p:sp>
      <p:sp>
        <p:nvSpPr>
          <p:cNvPr id="4" name="TextBox 3">
            <a:extLst>
              <a:ext uri="{FF2B5EF4-FFF2-40B4-BE49-F238E27FC236}">
                <a16:creationId xmlns:a16="http://schemas.microsoft.com/office/drawing/2014/main" id="{1E066A8E-5BCB-398A-53C2-8B04FB56A509}"/>
              </a:ext>
            </a:extLst>
          </p:cNvPr>
          <p:cNvSpPr txBox="1"/>
          <p:nvPr/>
        </p:nvSpPr>
        <p:spPr>
          <a:xfrm>
            <a:off x="992487" y="5488394"/>
            <a:ext cx="8691880" cy="1369606"/>
          </a:xfrm>
          <a:prstGeom prst="rect">
            <a:avLst/>
          </a:prstGeom>
          <a:noFill/>
        </p:spPr>
        <p:txBody>
          <a:bodyPr wrap="square">
            <a:spAutoFit/>
          </a:bodyPr>
          <a:lstStyle/>
          <a:p>
            <a:pPr defTabSz="804672">
              <a:spcAft>
                <a:spcPts val="600"/>
              </a:spcAft>
            </a:pPr>
            <a:r>
              <a:rPr lang="en-US" sz="2000" dirty="0"/>
              <a:t>Below is a network with three different physical switches. The switches facilitate communication within networks, and the Routers facilitate communication between networks.</a:t>
            </a:r>
          </a:p>
          <a:p>
            <a:pPr defTabSz="804672">
              <a:spcAft>
                <a:spcPts val="600"/>
              </a:spcAft>
            </a:pPr>
            <a:endParaRPr lang="en-IN" dirty="0"/>
          </a:p>
        </p:txBody>
      </p:sp>
      <p:pic>
        <p:nvPicPr>
          <p:cNvPr id="5" name="Picture 4" descr="A picture containing diagram, screenshot&#10;&#10;Description automatically generated">
            <a:extLst>
              <a:ext uri="{FF2B5EF4-FFF2-40B4-BE49-F238E27FC236}">
                <a16:creationId xmlns:a16="http://schemas.microsoft.com/office/drawing/2014/main" id="{EEEAE343-428C-4147-4173-7063EF711D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199" y="2934546"/>
            <a:ext cx="8664507" cy="1586653"/>
          </a:xfrm>
          <a:prstGeom prst="rect">
            <a:avLst/>
          </a:prstGeom>
        </p:spPr>
      </p:pic>
      <p:sp>
        <p:nvSpPr>
          <p:cNvPr id="6" name="TextBox 5">
            <a:extLst>
              <a:ext uri="{FF2B5EF4-FFF2-40B4-BE49-F238E27FC236}">
                <a16:creationId xmlns:a16="http://schemas.microsoft.com/office/drawing/2014/main" id="{C44FCF36-E3A5-1300-AD5D-BEDB8F23B4A8}"/>
              </a:ext>
            </a:extLst>
          </p:cNvPr>
          <p:cNvSpPr txBox="1"/>
          <p:nvPr/>
        </p:nvSpPr>
        <p:spPr>
          <a:xfrm>
            <a:off x="1132840" y="1566168"/>
            <a:ext cx="8691880" cy="646331"/>
          </a:xfrm>
          <a:prstGeom prst="rect">
            <a:avLst/>
          </a:prstGeom>
          <a:noFill/>
        </p:spPr>
        <p:txBody>
          <a:bodyPr wrap="square">
            <a:spAutoFit/>
          </a:bodyPr>
          <a:lstStyle/>
          <a:p>
            <a:pPr defTabSz="804672">
              <a:spcAft>
                <a:spcPts val="600"/>
              </a:spcAft>
            </a:pPr>
            <a:r>
              <a:rPr lang="en-US" b="1" kern="1200" dirty="0">
                <a:solidFill>
                  <a:srgbClr val="000000"/>
                </a:solidFill>
                <a:latin typeface="Nunito" panose="020B0604020202020204" pitchFamily="2" charset="0"/>
                <a:ea typeface="+mn-ea"/>
                <a:cs typeface="+mn-cs"/>
              </a:rPr>
              <a:t>A VLAN allows you to take one physical switch, and break it up into smaller </a:t>
            </a:r>
            <a:r>
              <a:rPr lang="en-US" b="1" i="1" kern="1200" dirty="0">
                <a:solidFill>
                  <a:srgbClr val="000000"/>
                </a:solidFill>
                <a:latin typeface="Nunito" panose="020B0604020202020204" pitchFamily="2" charset="0"/>
                <a:ea typeface="+mn-ea"/>
                <a:cs typeface="+mn-cs"/>
              </a:rPr>
              <a:t>mini-switches</a:t>
            </a:r>
            <a:r>
              <a:rPr lang="en-US" kern="1200" dirty="0">
                <a:solidFill>
                  <a:srgbClr val="000000"/>
                </a:solidFill>
                <a:latin typeface="Nunito" panose="020B0604020202020204" pitchFamily="2" charset="0"/>
                <a:ea typeface="+mn-ea"/>
                <a:cs typeface="+mn-cs"/>
              </a:rPr>
              <a:t>.</a:t>
            </a:r>
            <a:endParaRPr lang="en-IN" dirty="0"/>
          </a:p>
        </p:txBody>
      </p:sp>
    </p:spTree>
    <p:extLst>
      <p:ext uri="{BB962C8B-B14F-4D97-AF65-F5344CB8AC3E}">
        <p14:creationId xmlns:p14="http://schemas.microsoft.com/office/powerpoint/2010/main" val="3893697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6B561E-1BB0-2E21-DDDE-8DB3E3273251}"/>
              </a:ext>
            </a:extLst>
          </p:cNvPr>
          <p:cNvSpPr txBox="1"/>
          <p:nvPr/>
        </p:nvSpPr>
        <p:spPr>
          <a:xfrm>
            <a:off x="3050540" y="3133535"/>
            <a:ext cx="6101080" cy="590931"/>
          </a:xfrm>
          <a:prstGeom prst="rect">
            <a:avLst/>
          </a:prstGeom>
          <a:noFill/>
        </p:spPr>
        <p:txBody>
          <a:bodyPr wrap="square">
            <a:spAutoFit/>
          </a:bodyPr>
          <a:lstStyle/>
          <a:p>
            <a:pPr algn="ctr">
              <a:lnSpc>
                <a:spcPct val="90000"/>
              </a:lnSpc>
              <a:spcBef>
                <a:spcPct val="0"/>
              </a:spcBef>
              <a:spcAft>
                <a:spcPts val="600"/>
              </a:spcAft>
            </a:pPr>
            <a:r>
              <a:rPr lang="en-US" sz="1800" b="1" i="0" kern="1200" dirty="0">
                <a:solidFill>
                  <a:schemeClr val="bg1"/>
                </a:solidFill>
                <a:effectLst/>
                <a:latin typeface="+mj-lt"/>
                <a:ea typeface="+mj-ea"/>
                <a:cs typeface="+mj-cs"/>
              </a:rPr>
              <a:t>Breaking up one Physical Switch into multiple Virtual Switches</a:t>
            </a:r>
          </a:p>
        </p:txBody>
      </p:sp>
      <p:pic>
        <p:nvPicPr>
          <p:cNvPr id="4" name="Picture 3" descr="A picture containing screenshot, text, diagram, line">
            <a:extLst>
              <a:ext uri="{FF2B5EF4-FFF2-40B4-BE49-F238E27FC236}">
                <a16:creationId xmlns:a16="http://schemas.microsoft.com/office/drawing/2014/main" id="{6C07F5C3-7E9F-9C67-C216-A153036C0C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532" y="1396588"/>
            <a:ext cx="9034508" cy="2423572"/>
          </a:xfrm>
          <a:prstGeom prst="rect">
            <a:avLst/>
          </a:prstGeom>
        </p:spPr>
      </p:pic>
      <p:sp>
        <p:nvSpPr>
          <p:cNvPr id="5" name="TextBox 4">
            <a:extLst>
              <a:ext uri="{FF2B5EF4-FFF2-40B4-BE49-F238E27FC236}">
                <a16:creationId xmlns:a16="http://schemas.microsoft.com/office/drawing/2014/main" id="{6DF735BE-F92E-B8D2-0995-3806DB2D82DF}"/>
              </a:ext>
            </a:extLst>
          </p:cNvPr>
          <p:cNvSpPr txBox="1"/>
          <p:nvPr/>
        </p:nvSpPr>
        <p:spPr>
          <a:xfrm>
            <a:off x="381000" y="4196495"/>
            <a:ext cx="9882143" cy="923330"/>
          </a:xfrm>
          <a:prstGeom prst="rect">
            <a:avLst/>
          </a:prstGeom>
          <a:noFill/>
        </p:spPr>
        <p:txBody>
          <a:bodyPr wrap="square">
            <a:spAutoFit/>
          </a:bodyPr>
          <a:lstStyle/>
          <a:p>
            <a:r>
              <a:rPr lang="en-US" b="0" i="0" dirty="0">
                <a:solidFill>
                  <a:srgbClr val="000000"/>
                </a:solidFill>
                <a:effectLst/>
                <a:latin typeface="Nunito" pitchFamily="2" charset="0"/>
              </a:rPr>
              <a:t>Traffic flow through the single </a:t>
            </a:r>
            <a:r>
              <a:rPr lang="en-US" b="0" i="1" dirty="0">
                <a:solidFill>
                  <a:srgbClr val="000000"/>
                </a:solidFill>
                <a:effectLst/>
                <a:latin typeface="Nunito" pitchFamily="2" charset="0"/>
              </a:rPr>
              <a:t>switch</a:t>
            </a:r>
            <a:r>
              <a:rPr lang="en-US" b="0" i="0" dirty="0">
                <a:solidFill>
                  <a:srgbClr val="000000"/>
                </a:solidFill>
                <a:effectLst/>
                <a:latin typeface="Nunito" pitchFamily="2" charset="0"/>
              </a:rPr>
              <a:t> of this topology operates exactly as it did in the topology above it with three separate physical switches. The routers are configured and operate exactly as they did above.</a:t>
            </a:r>
            <a:endParaRPr lang="en-IN" dirty="0"/>
          </a:p>
        </p:txBody>
      </p:sp>
      <p:sp>
        <p:nvSpPr>
          <p:cNvPr id="6" name="TextBox 5">
            <a:extLst>
              <a:ext uri="{FF2B5EF4-FFF2-40B4-BE49-F238E27FC236}">
                <a16:creationId xmlns:a16="http://schemas.microsoft.com/office/drawing/2014/main" id="{511A6336-EDB6-4011-144C-2F718E2ED6DA}"/>
              </a:ext>
            </a:extLst>
          </p:cNvPr>
          <p:cNvSpPr txBox="1"/>
          <p:nvPr/>
        </p:nvSpPr>
        <p:spPr>
          <a:xfrm>
            <a:off x="381000" y="5347289"/>
            <a:ext cx="9118600" cy="1200329"/>
          </a:xfrm>
          <a:prstGeom prst="rect">
            <a:avLst/>
          </a:prstGeom>
          <a:noFill/>
        </p:spPr>
        <p:txBody>
          <a:bodyPr wrap="square">
            <a:spAutoFit/>
          </a:bodyPr>
          <a:lstStyle/>
          <a:p>
            <a:r>
              <a:rPr lang="en-US" b="0" i="0" dirty="0">
                <a:solidFill>
                  <a:srgbClr val="000000"/>
                </a:solidFill>
                <a:effectLst/>
                <a:latin typeface="Nunito" pitchFamily="2" charset="0"/>
              </a:rPr>
              <a:t>Traffic arriving on a switch port assigned to one VLAN will only ever be forwarded out another switch port that belongs to the </a:t>
            </a:r>
            <a:r>
              <a:rPr lang="en-US" b="0" i="1" dirty="0">
                <a:solidFill>
                  <a:srgbClr val="000000"/>
                </a:solidFill>
                <a:effectLst/>
                <a:latin typeface="Nunito" pitchFamily="2" charset="0"/>
              </a:rPr>
              <a:t>same </a:t>
            </a:r>
            <a:r>
              <a:rPr lang="en-US" b="0" i="0" dirty="0">
                <a:solidFill>
                  <a:srgbClr val="000000"/>
                </a:solidFill>
                <a:effectLst/>
                <a:latin typeface="Nunito" pitchFamily="2" charset="0"/>
              </a:rPr>
              <a:t>VLAN – </a:t>
            </a:r>
            <a:r>
              <a:rPr lang="en-US" b="1" i="0" dirty="0">
                <a:solidFill>
                  <a:srgbClr val="000000"/>
                </a:solidFill>
                <a:effectLst/>
                <a:latin typeface="Nunito" pitchFamily="2" charset="0"/>
              </a:rPr>
              <a:t>a switch will never allow traffic to cross a VLAN boundary</a:t>
            </a:r>
            <a:r>
              <a:rPr lang="en-US" b="0" i="0" dirty="0">
                <a:solidFill>
                  <a:srgbClr val="000000"/>
                </a:solidFill>
                <a:effectLst/>
                <a:latin typeface="Nunito" pitchFamily="2" charset="0"/>
              </a:rPr>
              <a:t>. Again, each VLAN operates as if it were a completely separate physical switch.</a:t>
            </a:r>
            <a:endParaRPr lang="en-IN" dirty="0"/>
          </a:p>
        </p:txBody>
      </p:sp>
      <p:sp>
        <p:nvSpPr>
          <p:cNvPr id="8" name="TextBox 7">
            <a:extLst>
              <a:ext uri="{FF2B5EF4-FFF2-40B4-BE49-F238E27FC236}">
                <a16:creationId xmlns:a16="http://schemas.microsoft.com/office/drawing/2014/main" id="{99CF9B5D-E899-9AF5-312E-65C01842342E}"/>
              </a:ext>
            </a:extLst>
          </p:cNvPr>
          <p:cNvSpPr txBox="1"/>
          <p:nvPr/>
        </p:nvSpPr>
        <p:spPr>
          <a:xfrm>
            <a:off x="662940" y="678621"/>
            <a:ext cx="7078980" cy="341632"/>
          </a:xfrm>
          <a:prstGeom prst="rect">
            <a:avLst/>
          </a:prstGeom>
          <a:noFill/>
        </p:spPr>
        <p:txBody>
          <a:bodyPr wrap="square">
            <a:spAutoFit/>
          </a:bodyPr>
          <a:lstStyle/>
          <a:p>
            <a:pPr algn="ctr">
              <a:lnSpc>
                <a:spcPct val="90000"/>
              </a:lnSpc>
              <a:spcBef>
                <a:spcPct val="0"/>
              </a:spcBef>
              <a:spcAft>
                <a:spcPts val="600"/>
              </a:spcAft>
            </a:pPr>
            <a:r>
              <a:rPr lang="en-US" sz="1800" b="1" i="0" kern="1200" dirty="0">
                <a:effectLst/>
                <a:latin typeface="+mj-lt"/>
                <a:ea typeface="+mj-ea"/>
                <a:cs typeface="+mj-cs"/>
              </a:rPr>
              <a:t>Breaking up one Physical Switch into multiple Virtual Switches</a:t>
            </a:r>
          </a:p>
        </p:txBody>
      </p:sp>
    </p:spTree>
    <p:extLst>
      <p:ext uri="{BB962C8B-B14F-4D97-AF65-F5344CB8AC3E}">
        <p14:creationId xmlns:p14="http://schemas.microsoft.com/office/powerpoint/2010/main" val="2544197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screenshot, diagram, line, text">
            <a:extLst>
              <a:ext uri="{FF2B5EF4-FFF2-40B4-BE49-F238E27FC236}">
                <a16:creationId xmlns:a16="http://schemas.microsoft.com/office/drawing/2014/main" id="{8A7FD4EB-313F-3CC0-570D-8123B6BE86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3760" y="606269"/>
            <a:ext cx="8534400" cy="3114675"/>
          </a:xfrm>
          <a:prstGeom prst="rect">
            <a:avLst/>
          </a:prstGeom>
        </p:spPr>
      </p:pic>
      <p:pic>
        <p:nvPicPr>
          <p:cNvPr id="3" name="Picture 2" descr="A close-up of a network switch&#10;&#10;Description automatically generated with low confidence">
            <a:extLst>
              <a:ext uri="{FF2B5EF4-FFF2-40B4-BE49-F238E27FC236}">
                <a16:creationId xmlns:a16="http://schemas.microsoft.com/office/drawing/2014/main" id="{9580849E-3764-CD01-ECCF-88812E7958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3996" y="4124960"/>
            <a:ext cx="6160084" cy="2441777"/>
          </a:xfrm>
          <a:prstGeom prst="rect">
            <a:avLst/>
          </a:prstGeom>
        </p:spPr>
      </p:pic>
      <p:sp>
        <p:nvSpPr>
          <p:cNvPr id="4" name="TextBox 3" descr="A Trunk port is a switch port that carries traffic for multiple VLANs&#10;">
            <a:extLst>
              <a:ext uri="{FF2B5EF4-FFF2-40B4-BE49-F238E27FC236}">
                <a16:creationId xmlns:a16="http://schemas.microsoft.com/office/drawing/2014/main" id="{3B408444-9871-3AEB-E559-486CA1A82057}"/>
              </a:ext>
            </a:extLst>
          </p:cNvPr>
          <p:cNvSpPr txBox="1"/>
          <p:nvPr/>
        </p:nvSpPr>
        <p:spPr>
          <a:xfrm>
            <a:off x="643203" y="5458193"/>
            <a:ext cx="3052249" cy="923330"/>
          </a:xfrm>
          <a:prstGeom prst="rect">
            <a:avLst/>
          </a:prstGeom>
          <a:noFill/>
        </p:spPr>
        <p:txBody>
          <a:bodyPr wrap="square">
            <a:spAutoFit/>
          </a:bodyPr>
          <a:lstStyle/>
          <a:p>
            <a:r>
              <a:rPr lang="en-US" b="1" i="0" dirty="0">
                <a:solidFill>
                  <a:srgbClr val="000000"/>
                </a:solidFill>
                <a:effectLst/>
                <a:latin typeface="Nunito" pitchFamily="2" charset="0"/>
              </a:rPr>
              <a:t>A Trunk port is a switch port that carries traffic for </a:t>
            </a:r>
            <a:r>
              <a:rPr lang="en-US" b="1" i="1" dirty="0">
                <a:solidFill>
                  <a:srgbClr val="000000"/>
                </a:solidFill>
                <a:effectLst/>
                <a:latin typeface="Nunito" pitchFamily="2" charset="0"/>
              </a:rPr>
              <a:t>multiple</a:t>
            </a:r>
            <a:r>
              <a:rPr lang="en-US" b="1" i="0" dirty="0">
                <a:solidFill>
                  <a:srgbClr val="000000"/>
                </a:solidFill>
                <a:effectLst/>
                <a:latin typeface="Nunito" pitchFamily="2" charset="0"/>
              </a:rPr>
              <a:t> VLANs</a:t>
            </a:r>
            <a:endParaRPr lang="en-IN" dirty="0"/>
          </a:p>
        </p:txBody>
      </p:sp>
      <p:sp>
        <p:nvSpPr>
          <p:cNvPr id="5" name="TextBox 4">
            <a:extLst>
              <a:ext uri="{FF2B5EF4-FFF2-40B4-BE49-F238E27FC236}">
                <a16:creationId xmlns:a16="http://schemas.microsoft.com/office/drawing/2014/main" id="{CD4BEFCA-3EA1-F389-0C4A-0405935C7656}"/>
              </a:ext>
            </a:extLst>
          </p:cNvPr>
          <p:cNvSpPr txBox="1"/>
          <p:nvPr/>
        </p:nvSpPr>
        <p:spPr>
          <a:xfrm>
            <a:off x="571747" y="4234543"/>
            <a:ext cx="3015343" cy="923330"/>
          </a:xfrm>
          <a:prstGeom prst="rect">
            <a:avLst/>
          </a:prstGeom>
          <a:noFill/>
        </p:spPr>
        <p:txBody>
          <a:bodyPr wrap="square">
            <a:spAutoFit/>
          </a:bodyPr>
          <a:lstStyle/>
          <a:p>
            <a:r>
              <a:rPr lang="en-US" b="1" i="0" dirty="0">
                <a:solidFill>
                  <a:srgbClr val="000000"/>
                </a:solidFill>
                <a:effectLst/>
                <a:latin typeface="Nunito" pitchFamily="2" charset="0"/>
              </a:rPr>
              <a:t>An Access port is a switch port that is a member of </a:t>
            </a:r>
            <a:r>
              <a:rPr lang="en-US" b="1" i="1" dirty="0">
                <a:solidFill>
                  <a:srgbClr val="000000"/>
                </a:solidFill>
                <a:effectLst/>
                <a:latin typeface="Nunito" pitchFamily="2" charset="0"/>
              </a:rPr>
              <a:t>only one</a:t>
            </a:r>
            <a:r>
              <a:rPr lang="en-US" b="1" i="0" dirty="0">
                <a:solidFill>
                  <a:srgbClr val="000000"/>
                </a:solidFill>
                <a:effectLst/>
                <a:latin typeface="Nunito" pitchFamily="2" charset="0"/>
              </a:rPr>
              <a:t> VLAN</a:t>
            </a:r>
            <a:r>
              <a:rPr lang="en-US" b="0" i="0" dirty="0">
                <a:solidFill>
                  <a:srgbClr val="000000"/>
                </a:solidFill>
                <a:effectLst/>
                <a:latin typeface="Nunito" pitchFamily="2" charset="0"/>
              </a:rPr>
              <a:t>.</a:t>
            </a:r>
            <a:endParaRPr lang="en-IN" dirty="0"/>
          </a:p>
        </p:txBody>
      </p:sp>
    </p:spTree>
    <p:extLst>
      <p:ext uri="{BB962C8B-B14F-4D97-AF65-F5344CB8AC3E}">
        <p14:creationId xmlns:p14="http://schemas.microsoft.com/office/powerpoint/2010/main" val="2229850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376766-EF53-4E6A-AA61-03A7FC055FB4}"/>
              </a:ext>
            </a:extLst>
          </p:cNvPr>
          <p:cNvSpPr/>
          <p:nvPr/>
        </p:nvSpPr>
        <p:spPr>
          <a:xfrm>
            <a:off x="1549136" y="245096"/>
            <a:ext cx="7334053" cy="2336275"/>
          </a:xfrm>
          <a:prstGeom prst="rect">
            <a:avLst/>
          </a:prstGeom>
        </p:spPr>
        <p:txBody>
          <a:bodyPr wrap="square">
            <a:spAutoFit/>
          </a:bodyPr>
          <a:lstStyle/>
          <a:p>
            <a:r>
              <a:rPr lang="en-US" sz="2400" b="1" dirty="0">
                <a:solidFill>
                  <a:schemeClr val="accent2">
                    <a:lumMod val="60000"/>
                    <a:lumOff val="40000"/>
                  </a:schemeClr>
                </a:solidFill>
              </a:rPr>
              <a:t>What are the basics of networking devices?</a:t>
            </a:r>
          </a:p>
          <a:p>
            <a:endParaRPr lang="en-US" sz="2400" b="1" dirty="0">
              <a:solidFill>
                <a:schemeClr val="accent2">
                  <a:lumMod val="60000"/>
                  <a:lumOff val="40000"/>
                </a:schemeClr>
              </a:solidFill>
            </a:endParaRPr>
          </a:p>
          <a:p>
            <a:r>
              <a:rPr lang="en-US" sz="2000" dirty="0"/>
              <a:t>The essentials of any networking system are routers, wireless access points, and switches. These devices help a network establish communication within the network or outside the network.</a:t>
            </a:r>
          </a:p>
          <a:p>
            <a:endParaRPr lang="en-US" dirty="0"/>
          </a:p>
        </p:txBody>
      </p:sp>
      <p:sp>
        <p:nvSpPr>
          <p:cNvPr id="3" name="Rectangle 2">
            <a:extLst>
              <a:ext uri="{FF2B5EF4-FFF2-40B4-BE49-F238E27FC236}">
                <a16:creationId xmlns:a16="http://schemas.microsoft.com/office/drawing/2014/main" id="{7301824C-3B9C-41CD-991D-72980FD05500}"/>
              </a:ext>
            </a:extLst>
          </p:cNvPr>
          <p:cNvSpPr/>
          <p:nvPr/>
        </p:nvSpPr>
        <p:spPr>
          <a:xfrm>
            <a:off x="1549136" y="2485130"/>
            <a:ext cx="8509263" cy="3200876"/>
          </a:xfrm>
          <a:prstGeom prst="rect">
            <a:avLst/>
          </a:prstGeom>
        </p:spPr>
        <p:txBody>
          <a:bodyPr wrap="square">
            <a:spAutoFit/>
          </a:bodyPr>
          <a:lstStyle/>
          <a:p>
            <a:r>
              <a:rPr lang="en-US" sz="2400" b="1" dirty="0">
                <a:solidFill>
                  <a:schemeClr val="accent2">
                    <a:lumMod val="60000"/>
                    <a:lumOff val="40000"/>
                  </a:schemeClr>
                </a:solidFill>
              </a:rPr>
              <a:t>Why do we need networking devices?</a:t>
            </a:r>
          </a:p>
          <a:p>
            <a:endParaRPr lang="en-US" dirty="0"/>
          </a:p>
          <a:p>
            <a:r>
              <a:rPr lang="en-US" sz="2000" dirty="0"/>
              <a:t>Networking devices have the following uses and benefits:</a:t>
            </a:r>
          </a:p>
          <a:p>
            <a:endParaRPr lang="en-US" sz="2000" dirty="0"/>
          </a:p>
          <a:p>
            <a:r>
              <a:rPr lang="en-US" sz="2000" dirty="0"/>
              <a:t>1. Help users to share files</a:t>
            </a:r>
          </a:p>
          <a:p>
            <a:r>
              <a:rPr lang="en-US" sz="2000" dirty="0"/>
              <a:t>2. Helps in hardware sharing such as a printer, hard drive, scanner, etc.</a:t>
            </a:r>
          </a:p>
          <a:p>
            <a:r>
              <a:rPr lang="en-US" sz="2000" dirty="0"/>
              <a:t>3. Allows application sharing</a:t>
            </a:r>
          </a:p>
          <a:p>
            <a:r>
              <a:rPr lang="en-US" sz="2000" dirty="0"/>
              <a:t>4. Let users communicate via email, video chat, etc.</a:t>
            </a:r>
          </a:p>
          <a:p>
            <a:r>
              <a:rPr lang="en-US" sz="2000" dirty="0"/>
              <a:t>5. Supports multi-player gaming</a:t>
            </a:r>
          </a:p>
          <a:p>
            <a:r>
              <a:rPr lang="en-US" sz="2000" dirty="0"/>
              <a:t>6. Allows sending calls via Voice over IP (VoIP)</a:t>
            </a:r>
          </a:p>
        </p:txBody>
      </p:sp>
    </p:spTree>
    <p:extLst>
      <p:ext uri="{BB962C8B-B14F-4D97-AF65-F5344CB8AC3E}">
        <p14:creationId xmlns:p14="http://schemas.microsoft.com/office/powerpoint/2010/main" val="41762585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73BC45-C1A4-2B67-515B-A05699660BC6}"/>
              </a:ext>
            </a:extLst>
          </p:cNvPr>
          <p:cNvSpPr txBox="1"/>
          <p:nvPr/>
        </p:nvSpPr>
        <p:spPr>
          <a:xfrm>
            <a:off x="783771" y="622050"/>
            <a:ext cx="9091749" cy="923330"/>
          </a:xfrm>
          <a:prstGeom prst="rect">
            <a:avLst/>
          </a:prstGeom>
          <a:noFill/>
        </p:spPr>
        <p:txBody>
          <a:bodyPr wrap="square">
            <a:spAutoFit/>
          </a:bodyPr>
          <a:lstStyle/>
          <a:p>
            <a:r>
              <a:rPr lang="en-US" b="0" i="0" dirty="0">
                <a:solidFill>
                  <a:srgbClr val="000000"/>
                </a:solidFill>
                <a:effectLst/>
                <a:latin typeface="Nunito" pitchFamily="2" charset="0"/>
              </a:rPr>
              <a:t>Typically, </a:t>
            </a:r>
            <a:r>
              <a:rPr lang="en-US" b="1" i="0" dirty="0">
                <a:solidFill>
                  <a:srgbClr val="000000"/>
                </a:solidFill>
                <a:effectLst/>
                <a:latin typeface="Nunito" pitchFamily="2" charset="0"/>
              </a:rPr>
              <a:t>switch ports connected to end-host devices are configured as Access ports</a:t>
            </a:r>
            <a:r>
              <a:rPr lang="en-US" b="0" i="0" dirty="0">
                <a:solidFill>
                  <a:srgbClr val="000000"/>
                </a:solidFill>
                <a:effectLst/>
                <a:latin typeface="Nunito" pitchFamily="2" charset="0"/>
              </a:rPr>
              <a:t> (e.g., workstations, printers, servers). </a:t>
            </a:r>
            <a:r>
              <a:rPr lang="en-US" b="1" i="0" dirty="0">
                <a:solidFill>
                  <a:srgbClr val="000000"/>
                </a:solidFill>
                <a:effectLst/>
                <a:latin typeface="Nunito" pitchFamily="2" charset="0"/>
              </a:rPr>
              <a:t>Switch ports connected to other network devices are configured as Trunk ports</a:t>
            </a:r>
            <a:r>
              <a:rPr lang="en-US" b="0" i="0" dirty="0">
                <a:solidFill>
                  <a:srgbClr val="000000"/>
                </a:solidFill>
                <a:effectLst/>
                <a:latin typeface="Nunito" pitchFamily="2" charset="0"/>
              </a:rPr>
              <a:t> (e.g., other switches, routers)</a:t>
            </a:r>
            <a:endParaRPr lang="en-IN" dirty="0"/>
          </a:p>
        </p:txBody>
      </p:sp>
      <p:sp>
        <p:nvSpPr>
          <p:cNvPr id="3" name="TextBox 2">
            <a:extLst>
              <a:ext uri="{FF2B5EF4-FFF2-40B4-BE49-F238E27FC236}">
                <a16:creationId xmlns:a16="http://schemas.microsoft.com/office/drawing/2014/main" id="{216DA103-FEFA-B6BF-6ADD-5F357EC033D8}"/>
              </a:ext>
            </a:extLst>
          </p:cNvPr>
          <p:cNvSpPr txBox="1"/>
          <p:nvPr/>
        </p:nvSpPr>
        <p:spPr>
          <a:xfrm>
            <a:off x="863600" y="1778952"/>
            <a:ext cx="9091748" cy="2585323"/>
          </a:xfrm>
          <a:prstGeom prst="rect">
            <a:avLst/>
          </a:prstGeom>
          <a:noFill/>
        </p:spPr>
        <p:txBody>
          <a:bodyPr wrap="square">
            <a:spAutoFit/>
          </a:bodyPr>
          <a:lstStyle/>
          <a:p>
            <a:pPr algn="l"/>
            <a:r>
              <a:rPr lang="en-US" b="1" i="0" dirty="0">
                <a:solidFill>
                  <a:srgbClr val="000000"/>
                </a:solidFill>
                <a:effectLst/>
                <a:latin typeface="Nunito" pitchFamily="2" charset="0"/>
              </a:rPr>
              <a:t>whenever a Switch is sending frames out a Trunk port, it adds to each frame a </a:t>
            </a:r>
            <a:r>
              <a:rPr lang="en-US" b="1" i="1" dirty="0">
                <a:solidFill>
                  <a:srgbClr val="000000"/>
                </a:solidFill>
                <a:effectLst/>
                <a:latin typeface="Nunito" pitchFamily="2" charset="0"/>
              </a:rPr>
              <a:t>tag</a:t>
            </a:r>
            <a:r>
              <a:rPr lang="en-US" b="1" i="0" dirty="0">
                <a:solidFill>
                  <a:srgbClr val="000000"/>
                </a:solidFill>
                <a:effectLst/>
                <a:latin typeface="Nunito" pitchFamily="2" charset="0"/>
              </a:rPr>
              <a:t> to indicate to the other end what VLAN that frame belongs to</a:t>
            </a:r>
            <a:r>
              <a:rPr lang="en-US" b="0" i="0" dirty="0">
                <a:solidFill>
                  <a:srgbClr val="000000"/>
                </a:solidFill>
                <a:effectLst/>
                <a:latin typeface="Nunito" pitchFamily="2" charset="0"/>
              </a:rPr>
              <a:t>. This allows the receiving switch to read the VLAN tag in order to determine what VLAN the incoming traffic should be associated to.</a:t>
            </a:r>
          </a:p>
          <a:p>
            <a:pPr algn="l"/>
            <a:r>
              <a:rPr lang="en-US" b="0" i="0" dirty="0">
                <a:solidFill>
                  <a:srgbClr val="000000"/>
                </a:solidFill>
                <a:effectLst/>
                <a:latin typeface="Nunito" pitchFamily="2" charset="0"/>
              </a:rPr>
              <a:t>An </a:t>
            </a:r>
            <a:r>
              <a:rPr lang="en-US" b="0" i="1" dirty="0">
                <a:solidFill>
                  <a:srgbClr val="000000"/>
                </a:solidFill>
                <a:effectLst/>
                <a:latin typeface="Nunito" pitchFamily="2" charset="0"/>
              </a:rPr>
              <a:t>Access</a:t>
            </a:r>
            <a:r>
              <a:rPr lang="en-US" b="0" i="0" dirty="0">
                <a:solidFill>
                  <a:srgbClr val="000000"/>
                </a:solidFill>
                <a:effectLst/>
                <a:latin typeface="Nunito" pitchFamily="2" charset="0"/>
              </a:rPr>
              <a:t> port, by comparison, can only ever carry or receive traffic for a single VLAN. Therefore, </a:t>
            </a:r>
            <a:r>
              <a:rPr lang="en-US" b="1" i="0" dirty="0">
                <a:solidFill>
                  <a:srgbClr val="000000"/>
                </a:solidFill>
                <a:effectLst/>
                <a:latin typeface="Nunito" pitchFamily="2" charset="0"/>
              </a:rPr>
              <a:t>there is no need to add a VLAN Tag to traffic leaving an Access port</a:t>
            </a:r>
            <a:r>
              <a:rPr lang="en-US" b="0" i="0" dirty="0">
                <a:solidFill>
                  <a:srgbClr val="000000"/>
                </a:solidFill>
                <a:effectLst/>
                <a:latin typeface="Nunito" pitchFamily="2" charset="0"/>
              </a:rPr>
              <a:t>.</a:t>
            </a:r>
          </a:p>
          <a:p>
            <a:endParaRPr lang="en-US" b="0" i="1" dirty="0">
              <a:solidFill>
                <a:srgbClr val="000000"/>
              </a:solidFill>
              <a:effectLst/>
              <a:latin typeface="Nunito" pitchFamily="2" charset="0"/>
            </a:endParaRPr>
          </a:p>
          <a:p>
            <a:pPr marL="285750" indent="-285750">
              <a:buFont typeface="Arial" panose="020B0604020202020204" pitchFamily="34" charset="0"/>
              <a:buChar char="•"/>
            </a:pPr>
            <a:r>
              <a:rPr lang="en-US" b="0" i="1" dirty="0">
                <a:solidFill>
                  <a:srgbClr val="000000"/>
                </a:solidFill>
                <a:effectLst/>
                <a:latin typeface="Nunito" pitchFamily="2" charset="0"/>
              </a:rPr>
              <a:t>Trunk or Tagged port (i.e., a switch port that carries traffic for more than one VLAN)</a:t>
            </a:r>
          </a:p>
          <a:p>
            <a:pPr marL="285750" indent="-285750">
              <a:buFont typeface="Arial" panose="020B0604020202020204" pitchFamily="34" charset="0"/>
              <a:buChar char="•"/>
            </a:pPr>
            <a:r>
              <a:rPr lang="en-US" b="0" i="1" dirty="0">
                <a:solidFill>
                  <a:srgbClr val="000000"/>
                </a:solidFill>
                <a:effectLst/>
                <a:latin typeface="Nunito" pitchFamily="2" charset="0"/>
              </a:rPr>
              <a:t>Access or Untagged port (i.e., a switch port that carries traffic for only one VLAN)</a:t>
            </a:r>
            <a:endParaRPr lang="en-IN" dirty="0"/>
          </a:p>
        </p:txBody>
      </p:sp>
      <p:pic>
        <p:nvPicPr>
          <p:cNvPr id="4" name="Picture 3" descr="A picture containing screenshot, line&#10;&#10;Description automatically generated">
            <a:extLst>
              <a:ext uri="{FF2B5EF4-FFF2-40B4-BE49-F238E27FC236}">
                <a16:creationId xmlns:a16="http://schemas.microsoft.com/office/drawing/2014/main" id="{895D28CA-FEF4-0E80-E622-8A93FFBE97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595" y="4358640"/>
            <a:ext cx="8534400" cy="2359116"/>
          </a:xfrm>
          <a:prstGeom prst="rect">
            <a:avLst/>
          </a:prstGeom>
        </p:spPr>
      </p:pic>
    </p:spTree>
    <p:extLst>
      <p:ext uri="{BB962C8B-B14F-4D97-AF65-F5344CB8AC3E}">
        <p14:creationId xmlns:p14="http://schemas.microsoft.com/office/powerpoint/2010/main" val="8172845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D136FF7-ABEF-485A-D764-B82C5DFD61BE}"/>
              </a:ext>
            </a:extLst>
          </p:cNvPr>
          <p:cNvSpPr txBox="1"/>
          <p:nvPr/>
        </p:nvSpPr>
        <p:spPr>
          <a:xfrm>
            <a:off x="759107" y="450915"/>
            <a:ext cx="8750653" cy="1846659"/>
          </a:xfrm>
          <a:prstGeom prst="rect">
            <a:avLst/>
          </a:prstGeom>
          <a:noFill/>
        </p:spPr>
        <p:txBody>
          <a:bodyPr wrap="square">
            <a:spAutoFit/>
          </a:bodyPr>
          <a:lstStyle/>
          <a:p>
            <a:r>
              <a:rPr lang="en-US" sz="2400" b="1" i="0" u="sng" dirty="0">
                <a:solidFill>
                  <a:schemeClr val="accent1"/>
                </a:solidFill>
                <a:effectLst/>
                <a:latin typeface="Titillium Web" panose="020B0604020202020204" pitchFamily="2" charset="0"/>
              </a:rPr>
              <a:t>STP-</a:t>
            </a:r>
            <a:r>
              <a:rPr lang="en-US" sz="2400" b="0" i="0" dirty="0">
                <a:solidFill>
                  <a:srgbClr val="000000"/>
                </a:solidFill>
                <a:effectLst/>
                <a:latin typeface="Open Sans" panose="020B0606030504020204" pitchFamily="34" charset="0"/>
              </a:rPr>
              <a:t> </a:t>
            </a:r>
            <a:r>
              <a:rPr lang="en-US" sz="2400" b="0" i="0" u="sng" dirty="0">
                <a:solidFill>
                  <a:schemeClr val="accent1"/>
                </a:solidFill>
                <a:effectLst/>
                <a:latin typeface="Open Sans" panose="020B0606030504020204" pitchFamily="34" charset="0"/>
              </a:rPr>
              <a:t>STP (Spanning-Tree)</a:t>
            </a:r>
          </a:p>
          <a:p>
            <a:r>
              <a:rPr lang="en-US" b="0" i="0" dirty="0">
                <a:solidFill>
                  <a:srgbClr val="000000"/>
                </a:solidFill>
                <a:effectLst/>
                <a:latin typeface="Open Sans" panose="020B0606030504020204" pitchFamily="34" charset="0"/>
              </a:rPr>
              <a:t>STP (Spanning-Tree) is a layer two protocol that creates a loop-free topology on a switched network. It does so by selecting a root bridge, then selecting root ports on all other switches that are non-root bridges. All other segments will have a designated and non-designated interface, where the non-designated interface will be blocked, creating a tree-like loop-free topology. </a:t>
            </a:r>
          </a:p>
        </p:txBody>
      </p:sp>
      <p:sp>
        <p:nvSpPr>
          <p:cNvPr id="6" name="TextBox 5">
            <a:extLst>
              <a:ext uri="{FF2B5EF4-FFF2-40B4-BE49-F238E27FC236}">
                <a16:creationId xmlns:a16="http://schemas.microsoft.com/office/drawing/2014/main" id="{87959D8B-2D8F-31A4-79AE-C384088ACBA1}"/>
              </a:ext>
            </a:extLst>
          </p:cNvPr>
          <p:cNvSpPr txBox="1"/>
          <p:nvPr/>
        </p:nvSpPr>
        <p:spPr>
          <a:xfrm>
            <a:off x="1368707" y="2471723"/>
            <a:ext cx="6094070" cy="369332"/>
          </a:xfrm>
          <a:prstGeom prst="rect">
            <a:avLst/>
          </a:prstGeom>
          <a:noFill/>
        </p:spPr>
        <p:txBody>
          <a:bodyPr wrap="square">
            <a:spAutoFit/>
          </a:bodyPr>
          <a:lstStyle/>
          <a:p>
            <a:pPr algn="l"/>
            <a:r>
              <a:rPr lang="en-US" b="0" i="0" dirty="0">
                <a:solidFill>
                  <a:srgbClr val="000000"/>
                </a:solidFill>
                <a:effectLst/>
                <a:latin typeface="Titillium Web" panose="00000500000000000000" pitchFamily="2" charset="0"/>
              </a:rPr>
              <a:t>Why do we need spanning-tree?</a:t>
            </a:r>
          </a:p>
        </p:txBody>
      </p:sp>
      <p:pic>
        <p:nvPicPr>
          <p:cNvPr id="7" name="Picture 2" descr="switches single cable">
            <a:extLst>
              <a:ext uri="{FF2B5EF4-FFF2-40B4-BE49-F238E27FC236}">
                <a16:creationId xmlns:a16="http://schemas.microsoft.com/office/drawing/2014/main" id="{87B4FD72-183D-82DE-E7FD-73EE906A86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107" y="3120956"/>
            <a:ext cx="4062861" cy="188608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0669A5F-85C2-0D1C-6E66-8E022B63B4DF}"/>
              </a:ext>
            </a:extLst>
          </p:cNvPr>
          <p:cNvSpPr txBox="1"/>
          <p:nvPr/>
        </p:nvSpPr>
        <p:spPr>
          <a:xfrm>
            <a:off x="4897120" y="2783465"/>
            <a:ext cx="5537199" cy="1200329"/>
          </a:xfrm>
          <a:prstGeom prst="rect">
            <a:avLst/>
          </a:prstGeom>
          <a:noFill/>
        </p:spPr>
        <p:txBody>
          <a:bodyPr wrap="square">
            <a:spAutoFit/>
          </a:bodyPr>
          <a:lstStyle/>
          <a:p>
            <a:r>
              <a:rPr lang="en-US" b="0" i="0" dirty="0">
                <a:solidFill>
                  <a:srgbClr val="000000"/>
                </a:solidFill>
                <a:effectLst/>
                <a:latin typeface="Open Sans" panose="020B0606030504020204" pitchFamily="34" charset="0"/>
              </a:rPr>
              <a:t>we have two switches. These switches are connected with a single cable, so there is a </a:t>
            </a:r>
            <a:r>
              <a:rPr lang="en-US" b="1" i="0" dirty="0">
                <a:solidFill>
                  <a:srgbClr val="000000"/>
                </a:solidFill>
                <a:effectLst/>
                <a:latin typeface="Open Sans" panose="020B0606030504020204" pitchFamily="34" charset="0"/>
              </a:rPr>
              <a:t>single point of failure</a:t>
            </a:r>
            <a:r>
              <a:rPr lang="en-US" b="0" i="0" dirty="0">
                <a:solidFill>
                  <a:srgbClr val="000000"/>
                </a:solidFill>
                <a:effectLst/>
                <a:latin typeface="Open Sans" panose="020B0606030504020204" pitchFamily="34" charset="0"/>
              </a:rPr>
              <a:t>. To get rid of this single point of failure, we will add another cable:</a:t>
            </a:r>
            <a:endParaRPr lang="en-IN" dirty="0"/>
          </a:p>
        </p:txBody>
      </p:sp>
      <p:pic>
        <p:nvPicPr>
          <p:cNvPr id="9" name="Picture 4" descr="switches redundant cable">
            <a:extLst>
              <a:ext uri="{FF2B5EF4-FFF2-40B4-BE49-F238E27FC236}">
                <a16:creationId xmlns:a16="http://schemas.microsoft.com/office/drawing/2014/main" id="{746A032B-19F9-DD71-67AF-9A832EA990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0785" y="4295536"/>
            <a:ext cx="3815514" cy="209479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910564CC-8575-10E6-D409-E89D48979F28}"/>
              </a:ext>
            </a:extLst>
          </p:cNvPr>
          <p:cNvSpPr txBox="1"/>
          <p:nvPr/>
        </p:nvSpPr>
        <p:spPr>
          <a:xfrm>
            <a:off x="562209" y="5518478"/>
            <a:ext cx="6094070" cy="646331"/>
          </a:xfrm>
          <a:prstGeom prst="rect">
            <a:avLst/>
          </a:prstGeom>
          <a:noFill/>
        </p:spPr>
        <p:txBody>
          <a:bodyPr wrap="square">
            <a:spAutoFit/>
          </a:bodyPr>
          <a:lstStyle/>
          <a:p>
            <a:r>
              <a:rPr lang="en-US" b="0" i="0" dirty="0">
                <a:solidFill>
                  <a:srgbClr val="000000"/>
                </a:solidFill>
                <a:effectLst/>
                <a:latin typeface="Open Sans" panose="020B0606030504020204" pitchFamily="34" charset="0"/>
              </a:rPr>
              <a:t>With the extra cable, we now have </a:t>
            </a:r>
            <a:r>
              <a:rPr lang="en-US" b="1" i="0" dirty="0">
                <a:solidFill>
                  <a:srgbClr val="000000"/>
                </a:solidFill>
                <a:effectLst/>
                <a:latin typeface="Open Sans" panose="020B0606030504020204" pitchFamily="34" charset="0"/>
              </a:rPr>
              <a:t>redundancy</a:t>
            </a:r>
            <a:r>
              <a:rPr lang="en-US" b="0" i="0" dirty="0">
                <a:solidFill>
                  <a:srgbClr val="000000"/>
                </a:solidFill>
                <a:effectLst/>
                <a:latin typeface="Open Sans" panose="020B0606030504020204" pitchFamily="34" charset="0"/>
              </a:rPr>
              <a:t>. Unfortunately for us, redundancy also brings </a:t>
            </a:r>
            <a:r>
              <a:rPr lang="en-US" b="1" i="0" dirty="0">
                <a:solidFill>
                  <a:srgbClr val="000000"/>
                </a:solidFill>
                <a:effectLst/>
                <a:latin typeface="Open Sans" panose="020B0606030504020204" pitchFamily="34" charset="0"/>
              </a:rPr>
              <a:t>loops</a:t>
            </a:r>
            <a:r>
              <a:rPr lang="en-US" b="0" i="0" dirty="0">
                <a:solidFill>
                  <a:srgbClr val="000000"/>
                </a:solidFill>
                <a:effectLst/>
                <a:latin typeface="Open Sans" panose="020B0606030504020204" pitchFamily="34" charset="0"/>
              </a:rPr>
              <a:t>.</a:t>
            </a:r>
            <a:endParaRPr lang="en-IN" dirty="0"/>
          </a:p>
        </p:txBody>
      </p:sp>
    </p:spTree>
    <p:extLst>
      <p:ext uri="{BB962C8B-B14F-4D97-AF65-F5344CB8AC3E}">
        <p14:creationId xmlns:p14="http://schemas.microsoft.com/office/powerpoint/2010/main" val="29199786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1D8407-F55F-380D-F8BB-DF9F043122D3}"/>
              </a:ext>
            </a:extLst>
          </p:cNvPr>
          <p:cNvSpPr txBox="1"/>
          <p:nvPr/>
        </p:nvSpPr>
        <p:spPr>
          <a:xfrm>
            <a:off x="5667207" y="3049191"/>
            <a:ext cx="4568919" cy="3285002"/>
          </a:xfrm>
          <a:prstGeom prst="rect">
            <a:avLst/>
          </a:prstGeom>
          <a:noFill/>
        </p:spPr>
        <p:txBody>
          <a:bodyPr wrap="square">
            <a:spAutoFit/>
          </a:bodyPr>
          <a:lstStyle/>
          <a:p>
            <a:pPr algn="l"/>
            <a:r>
              <a:rPr lang="en-IN" b="0" i="0" dirty="0">
                <a:solidFill>
                  <a:srgbClr val="000000"/>
                </a:solidFill>
                <a:effectLst/>
                <a:latin typeface="Nunito" pitchFamily="2" charset="0"/>
                <a:cs typeface="Times New Roman" panose="02020603050405020304" pitchFamily="18" charset="0"/>
              </a:rPr>
              <a:t>How spanning-tree solves loops?</a:t>
            </a:r>
          </a:p>
          <a:p>
            <a:pPr algn="l"/>
            <a:endParaRPr lang="en-IN" dirty="0">
              <a:solidFill>
                <a:srgbClr val="000000"/>
              </a:solidFill>
              <a:latin typeface="Nunito" pitchFamily="2" charset="0"/>
              <a:cs typeface="Times New Roman" panose="02020603050405020304" pitchFamily="18" charset="0"/>
            </a:endParaRPr>
          </a:p>
          <a:p>
            <a:r>
              <a:rPr kumimoji="0" lang="en-US" altLang="en-US" b="0" i="0" u="none" strike="noStrike" cap="none" normalizeH="0" baseline="0" dirty="0">
                <a:ln>
                  <a:noFill/>
                </a:ln>
                <a:solidFill>
                  <a:srgbClr val="000000"/>
                </a:solidFill>
                <a:effectLst/>
                <a:latin typeface="Nunito" pitchFamily="2" charset="0"/>
                <a:cs typeface="Times New Roman" panose="02020603050405020304" pitchFamily="18" charset="0"/>
              </a:rPr>
              <a:t>Spanning-tree will help us to create a</a:t>
            </a:r>
            <a:r>
              <a:rPr kumimoji="0" lang="en-US" altLang="en-US" b="1" i="0" u="none" strike="noStrike" cap="none" normalizeH="0" baseline="0" dirty="0">
                <a:ln>
                  <a:noFill/>
                </a:ln>
                <a:solidFill>
                  <a:srgbClr val="000000"/>
                </a:solidFill>
                <a:effectLst/>
                <a:latin typeface="Nunito" pitchFamily="2" charset="0"/>
                <a:cs typeface="Times New Roman" panose="02020603050405020304" pitchFamily="18" charset="0"/>
              </a:rPr>
              <a:t> loop-free </a:t>
            </a:r>
            <a:r>
              <a:rPr kumimoji="0" lang="en-US" altLang="en-US" b="0" i="0" u="none" strike="noStrike" cap="none" normalizeH="0" baseline="0" dirty="0">
                <a:ln>
                  <a:noFill/>
                </a:ln>
                <a:solidFill>
                  <a:srgbClr val="000000"/>
                </a:solidFill>
                <a:effectLst/>
                <a:latin typeface="Nunito" pitchFamily="2" charset="0"/>
                <a:cs typeface="Times New Roman" panose="02020603050405020304" pitchFamily="18" charset="0"/>
              </a:rPr>
              <a:t> by blocking certain interfaces. </a:t>
            </a:r>
          </a:p>
          <a:p>
            <a:endParaRPr lang="en-US" altLang="en-US" dirty="0">
              <a:solidFill>
                <a:srgbClr val="000000"/>
              </a:solidFill>
              <a:latin typeface="Nunito" pitchFamily="2" charset="0"/>
              <a:cs typeface="Times New Roman" panose="02020603050405020304" pitchFamily="18" charset="0"/>
            </a:endParaRPr>
          </a:p>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latin typeface="Nunito" pitchFamily="2" charset="0"/>
                <a:cs typeface="Times New Roman" panose="02020603050405020304" pitchFamily="18" charset="0"/>
              </a:rPr>
              <a:t>Spanning-tree requires the bridge ID for its calculation. </a:t>
            </a:r>
          </a:p>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latin typeface="Nunito" pitchFamily="2" charset="0"/>
                <a:cs typeface="Times New Roman" panose="02020603050405020304" pitchFamily="18" charset="0"/>
              </a:rPr>
              <a:t>Priority and MAC address make up the bridge ID.</a:t>
            </a:r>
          </a:p>
          <a:p>
            <a:endParaRPr kumimoji="0" lang="en-US" altLang="en-US" b="0" i="0" u="none" strike="noStrike" cap="none" normalizeH="0" baseline="0" dirty="0">
              <a:ln>
                <a:noFill/>
              </a:ln>
              <a:solidFill>
                <a:schemeClr val="tx1"/>
              </a:solidFill>
              <a:effectLst/>
              <a:latin typeface="Nunito" pitchFamily="2" charset="0"/>
            </a:endParaRPr>
          </a:p>
          <a:p>
            <a:pPr algn="l"/>
            <a:endParaRPr lang="en-IN" b="0" i="0" dirty="0">
              <a:solidFill>
                <a:srgbClr val="000000"/>
              </a:solidFill>
              <a:effectLst/>
              <a:latin typeface="Nunito" pitchFamily="2" charset="0"/>
            </a:endParaRPr>
          </a:p>
        </p:txBody>
      </p:sp>
      <p:sp>
        <p:nvSpPr>
          <p:cNvPr id="3" name="Rectangle 1">
            <a:extLst>
              <a:ext uri="{FF2B5EF4-FFF2-40B4-BE49-F238E27FC236}">
                <a16:creationId xmlns:a16="http://schemas.microsoft.com/office/drawing/2014/main" id="{17A11F9A-43D7-517C-C6FB-9ACF3A807262}"/>
              </a:ext>
            </a:extLst>
          </p:cNvPr>
          <p:cNvSpPr>
            <a:spLocks noChangeArrowheads="1"/>
          </p:cNvSpPr>
          <p:nvPr/>
        </p:nvSpPr>
        <p:spPr bwMode="auto">
          <a:xfrm>
            <a:off x="0" y="-94566"/>
            <a:ext cx="184731" cy="6463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D39E2476-844D-558B-AA26-5E6985692F2C}"/>
              </a:ext>
            </a:extLst>
          </p:cNvPr>
          <p:cNvSpPr txBox="1"/>
          <p:nvPr/>
        </p:nvSpPr>
        <p:spPr>
          <a:xfrm>
            <a:off x="1200746" y="748112"/>
            <a:ext cx="7922934" cy="707886"/>
          </a:xfrm>
          <a:prstGeom prst="rect">
            <a:avLst/>
          </a:prstGeom>
          <a:noFill/>
        </p:spPr>
        <p:txBody>
          <a:bodyPr wrap="square">
            <a:spAutoFit/>
          </a:bodyPr>
          <a:lstStyle/>
          <a:p>
            <a:r>
              <a:rPr lang="en-US" sz="2000" b="0" i="0" dirty="0">
                <a:solidFill>
                  <a:srgbClr val="000000"/>
                </a:solidFill>
                <a:effectLst/>
                <a:latin typeface="Nunito" pitchFamily="2" charset="0"/>
              </a:rPr>
              <a:t>Ok, now we have added redundancy by connecting the switches in an additional switch, this also means we have a loop here.</a:t>
            </a:r>
            <a:endParaRPr lang="en-IN" sz="2000" dirty="0">
              <a:latin typeface="Nunito" pitchFamily="2" charset="0"/>
            </a:endParaRPr>
          </a:p>
        </p:txBody>
      </p:sp>
      <p:sp>
        <p:nvSpPr>
          <p:cNvPr id="6" name="TextBox 5">
            <a:extLst>
              <a:ext uri="{FF2B5EF4-FFF2-40B4-BE49-F238E27FC236}">
                <a16:creationId xmlns:a16="http://schemas.microsoft.com/office/drawing/2014/main" id="{8592136C-B4F9-C21F-36D2-DC26592D502C}"/>
              </a:ext>
            </a:extLst>
          </p:cNvPr>
          <p:cNvSpPr txBox="1"/>
          <p:nvPr/>
        </p:nvSpPr>
        <p:spPr>
          <a:xfrm>
            <a:off x="4142056" y="2216716"/>
            <a:ext cx="6094070" cy="400110"/>
          </a:xfrm>
          <a:prstGeom prst="rect">
            <a:avLst/>
          </a:prstGeom>
          <a:noFill/>
        </p:spPr>
        <p:txBody>
          <a:bodyPr wrap="square">
            <a:spAutoFit/>
          </a:bodyPr>
          <a:lstStyle/>
          <a:p>
            <a:pPr algn="ctr"/>
            <a:r>
              <a:rPr lang="en-IN" sz="2000" b="0" i="0" dirty="0">
                <a:solidFill>
                  <a:srgbClr val="000000"/>
                </a:solidFill>
                <a:effectLst/>
                <a:latin typeface="Nunito" pitchFamily="2" charset="0"/>
              </a:rPr>
              <a:t>How to solve this loops?</a:t>
            </a:r>
          </a:p>
        </p:txBody>
      </p:sp>
      <p:pic>
        <p:nvPicPr>
          <p:cNvPr id="7" name="Picture 4" descr="switches send bpdu">
            <a:extLst>
              <a:ext uri="{FF2B5EF4-FFF2-40B4-BE49-F238E27FC236}">
                <a16:creationId xmlns:a16="http://schemas.microsoft.com/office/drawing/2014/main" id="{363D349C-E666-1222-E8CD-1C1964B54A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8505" y="2216716"/>
            <a:ext cx="4568919" cy="4549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8039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5" name="Group 42">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44" name="Straight Connector 43">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46"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7"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Isosceles Triangle 47">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9"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1"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2" name="Isosceles Triangle 51">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3" name="Isosceles Triangle 52">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2" name="Content Placeholder 6">
            <a:extLst>
              <a:ext uri="{FF2B5EF4-FFF2-40B4-BE49-F238E27FC236}">
                <a16:creationId xmlns:a16="http://schemas.microsoft.com/office/drawing/2014/main" id="{3D943C82-E1A3-9EAE-EAB2-8EEA64B032EA}"/>
              </a:ext>
            </a:extLst>
          </p:cNvPr>
          <p:cNvPicPr>
            <a:picLocks noChangeAspect="1"/>
          </p:cNvPicPr>
          <p:nvPr/>
        </p:nvPicPr>
        <p:blipFill>
          <a:blip r:embed="rId2"/>
          <a:stretch>
            <a:fillRect/>
          </a:stretch>
        </p:blipFill>
        <p:spPr>
          <a:xfrm>
            <a:off x="448734" y="959908"/>
            <a:ext cx="4217050" cy="4404230"/>
          </a:xfrm>
          <a:prstGeom prst="rect">
            <a:avLst/>
          </a:prstGeom>
        </p:spPr>
      </p:pic>
      <p:sp>
        <p:nvSpPr>
          <p:cNvPr id="3" name="TextBox 2">
            <a:extLst>
              <a:ext uri="{FF2B5EF4-FFF2-40B4-BE49-F238E27FC236}">
                <a16:creationId xmlns:a16="http://schemas.microsoft.com/office/drawing/2014/main" id="{714BC529-8CE3-6B4A-329D-DFAE97AE850F}"/>
              </a:ext>
            </a:extLst>
          </p:cNvPr>
          <p:cNvSpPr txBox="1"/>
          <p:nvPr/>
        </p:nvSpPr>
        <p:spPr>
          <a:xfrm>
            <a:off x="4715282" y="562633"/>
            <a:ext cx="6999198" cy="5980407"/>
          </a:xfrm>
          <a:prstGeom prst="rect">
            <a:avLst/>
          </a:prstGeom>
        </p:spPr>
        <p:txBody>
          <a:bodyPr vert="horz" lIns="91440" tIns="45720" rIns="91440" bIns="45720" rtlCol="0">
            <a:noAutofit/>
          </a:bodyPr>
          <a:lstStyle/>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rPr>
              <a:t>Spanning-tree will elect a root bridge; this root bridge will be the one that has the best “bridge ID”.</a:t>
            </a:r>
          </a:p>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rPr>
              <a:t>The switch with the lowest bridge ID is the best one. </a:t>
            </a:r>
          </a:p>
          <a:p>
            <a:pPr defTabSz="457200">
              <a:lnSpc>
                <a:spcPct val="90000"/>
              </a:lnSpc>
              <a:spcBef>
                <a:spcPts val="1000"/>
              </a:spcBef>
              <a:buClr>
                <a:schemeClr val="accent1"/>
              </a:buClr>
              <a:buSzPct val="80000"/>
            </a:pPr>
            <a:r>
              <a:rPr lang="en-US" dirty="0">
                <a:solidFill>
                  <a:schemeClr val="tx1">
                    <a:lumMod val="75000"/>
                    <a:lumOff val="25000"/>
                  </a:schemeClr>
                </a:solidFill>
              </a:rPr>
              <a:t>Bridge ID = Priority + MAC address.</a:t>
            </a:r>
          </a:p>
          <a:p>
            <a:pPr defTabSz="457200">
              <a:lnSpc>
                <a:spcPct val="90000"/>
              </a:lnSpc>
              <a:spcBef>
                <a:spcPts val="1000"/>
              </a:spcBef>
              <a:buClr>
                <a:schemeClr val="accent1"/>
              </a:buClr>
              <a:buSzPct val="80000"/>
            </a:pPr>
            <a:endParaRPr lang="en-US" dirty="0">
              <a:solidFill>
                <a:schemeClr val="tx1">
                  <a:lumMod val="75000"/>
                  <a:lumOff val="25000"/>
                </a:schemeClr>
              </a:solidFill>
            </a:endParaRPr>
          </a:p>
          <a:p>
            <a:pPr defTabSz="457200">
              <a:lnSpc>
                <a:spcPct val="90000"/>
              </a:lnSpc>
              <a:spcBef>
                <a:spcPts val="1000"/>
              </a:spcBef>
              <a:buClr>
                <a:schemeClr val="accent1"/>
              </a:buClr>
              <a:buSzPct val="80000"/>
            </a:pPr>
            <a:r>
              <a:rPr lang="en-US" dirty="0">
                <a:solidFill>
                  <a:schemeClr val="tx1">
                    <a:lumMod val="75000"/>
                    <a:lumOff val="25000"/>
                  </a:schemeClr>
                </a:solidFill>
              </a:rPr>
              <a:t>who will become the root bridge? </a:t>
            </a:r>
          </a:p>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rPr>
              <a:t>SW1 will become the root bridge! </a:t>
            </a:r>
          </a:p>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rPr>
              <a:t>Since the priority is the same on all switches, it will be the MAC address that is the tiebreaker. SW1 has the lowest MAC address thus the best bridge ID and will become the root bridge.</a:t>
            </a:r>
          </a:p>
          <a:p>
            <a:pPr defTabSz="457200">
              <a:lnSpc>
                <a:spcPct val="90000"/>
              </a:lnSpc>
              <a:spcBef>
                <a:spcPts val="1000"/>
              </a:spcBef>
              <a:buClr>
                <a:schemeClr val="accent1"/>
              </a:buClr>
              <a:buSzPct val="80000"/>
              <a:buFont typeface="Wingdings 3" charset="2"/>
              <a:buChar char=""/>
            </a:pPr>
            <a:endParaRPr lang="en-US" dirty="0">
              <a:solidFill>
                <a:schemeClr val="tx1">
                  <a:lumMod val="75000"/>
                  <a:lumOff val="25000"/>
                </a:schemeClr>
              </a:solidFill>
            </a:endParaRPr>
          </a:p>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rPr>
              <a:t>The ports on root bridge are always designated, which means they are in a forwarding state.</a:t>
            </a:r>
          </a:p>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rPr>
              <a:t>The shortest path to the root bridge is called the “root port” on SW2 and SW3.</a:t>
            </a:r>
          </a:p>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rPr>
              <a:t>We still have a loop, so we need to shut down a port between SW2 and SW3 to break that loop.</a:t>
            </a:r>
          </a:p>
          <a:p>
            <a:pPr defTabSz="457200">
              <a:lnSpc>
                <a:spcPct val="90000"/>
              </a:lnSpc>
              <a:spcBef>
                <a:spcPts val="1000"/>
              </a:spcBef>
              <a:buClr>
                <a:schemeClr val="accent1"/>
              </a:buClr>
              <a:buSzPct val="80000"/>
              <a:buFont typeface="Wingdings 3" charset="2"/>
              <a:buChar char=""/>
            </a:pPr>
            <a:r>
              <a:rPr lang="en-US" dirty="0">
                <a:solidFill>
                  <a:schemeClr val="tx1">
                    <a:lumMod val="75000"/>
                    <a:lumOff val="25000"/>
                  </a:schemeClr>
                </a:solidFill>
              </a:rPr>
              <a:t>SW3 is has smaller BI, which means it will have to block its port.</a:t>
            </a:r>
          </a:p>
        </p:txBody>
      </p:sp>
    </p:spTree>
    <p:extLst>
      <p:ext uri="{BB962C8B-B14F-4D97-AF65-F5344CB8AC3E}">
        <p14:creationId xmlns:p14="http://schemas.microsoft.com/office/powerpoint/2010/main" val="7192194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E5A65BC-807B-AC50-61B7-D6B754E9A7F7}"/>
              </a:ext>
            </a:extLst>
          </p:cNvPr>
          <p:cNvSpPr txBox="1"/>
          <p:nvPr/>
        </p:nvSpPr>
        <p:spPr>
          <a:xfrm>
            <a:off x="609600" y="1189286"/>
            <a:ext cx="10464800" cy="5632311"/>
          </a:xfrm>
          <a:prstGeom prst="rect">
            <a:avLst/>
          </a:prstGeom>
          <a:noFill/>
        </p:spPr>
        <p:txBody>
          <a:bodyPr wrap="square">
            <a:spAutoFit/>
          </a:bodyPr>
          <a:lstStyle/>
          <a:p>
            <a:r>
              <a:rPr lang="en-US" dirty="0"/>
              <a:t>EtherChannel is a port link aggregation technology to combine multiple physical links between two network switches into a single logical link. </a:t>
            </a:r>
          </a:p>
          <a:p>
            <a:r>
              <a:rPr lang="en-US" dirty="0"/>
              <a:t>This logical link provides increased bandwidth and redundancy, as well as improved load balancing. A maximum of 8 links can be aggregated to form a single logical link. </a:t>
            </a:r>
          </a:p>
          <a:p>
            <a:endParaRPr lang="en-US" dirty="0"/>
          </a:p>
          <a:p>
            <a:r>
              <a:rPr lang="en-US" dirty="0"/>
              <a:t>Criteria – To form an EtherChannel, all ports should have: </a:t>
            </a:r>
          </a:p>
          <a:p>
            <a:pPr marL="285750" indent="-285750">
              <a:buFont typeface="Wingdings" panose="05000000000000000000" pitchFamily="2" charset="2"/>
              <a:buChar char="Ø"/>
            </a:pPr>
            <a:r>
              <a:rPr lang="en-US" dirty="0"/>
              <a:t>Same duplex</a:t>
            </a:r>
          </a:p>
          <a:p>
            <a:pPr marL="285750" indent="-285750">
              <a:buFont typeface="Wingdings" panose="05000000000000000000" pitchFamily="2" charset="2"/>
              <a:buChar char="Ø"/>
            </a:pPr>
            <a:r>
              <a:rPr lang="en-US" dirty="0"/>
              <a:t>Same speed</a:t>
            </a:r>
          </a:p>
          <a:p>
            <a:pPr marL="285750" indent="-285750">
              <a:buFont typeface="Wingdings" panose="05000000000000000000" pitchFamily="2" charset="2"/>
              <a:buChar char="Ø"/>
            </a:pPr>
            <a:r>
              <a:rPr lang="en-US" dirty="0"/>
              <a:t>Same VLAN configuration (i.e., native VLAN and allowed VLAN should be same)</a:t>
            </a:r>
          </a:p>
          <a:p>
            <a:pPr marL="285750" indent="-285750">
              <a:buFont typeface="Wingdings" panose="05000000000000000000" pitchFamily="2" charset="2"/>
              <a:buChar char="Ø"/>
            </a:pPr>
            <a:r>
              <a:rPr lang="en-US" dirty="0"/>
              <a:t>Switch port modes should be the same (access or trunk mode)</a:t>
            </a:r>
          </a:p>
          <a:p>
            <a:endParaRPr lang="en-US" dirty="0"/>
          </a:p>
          <a:p>
            <a:r>
              <a:rPr lang="en-US" dirty="0"/>
              <a:t>EtherChannel protocols – To form an EtherChannel, there are 2 protocols, port aggregation Protocol (</a:t>
            </a:r>
            <a:r>
              <a:rPr lang="en-US" dirty="0" err="1"/>
              <a:t>PAgP</a:t>
            </a:r>
            <a:r>
              <a:rPr lang="en-US" dirty="0"/>
              <a:t>) and link aggregation control protocol (LACP). </a:t>
            </a:r>
          </a:p>
          <a:p>
            <a:endParaRPr lang="en-US" dirty="0"/>
          </a:p>
          <a:p>
            <a:r>
              <a:rPr lang="en-US" dirty="0"/>
              <a:t>1. Port Aggregation Protocol (</a:t>
            </a:r>
            <a:r>
              <a:rPr lang="en-US" dirty="0" err="1"/>
              <a:t>PAgP</a:t>
            </a:r>
            <a:r>
              <a:rPr lang="en-US" dirty="0"/>
              <a:t>) – The Cisco proprietary that involves the logical aggregation of Cisco Ethernet switch ports. </a:t>
            </a:r>
          </a:p>
          <a:p>
            <a:r>
              <a:rPr lang="en-US" dirty="0"/>
              <a:t>2. Link Aggregation Control Protocol (LACP) – Link Aggregation Control Protocol is an IEEE protocol, originally defined in 802.3ad. </a:t>
            </a:r>
          </a:p>
          <a:p>
            <a:endParaRPr lang="en-US" dirty="0"/>
          </a:p>
          <a:p>
            <a:endParaRPr lang="en-US" dirty="0"/>
          </a:p>
        </p:txBody>
      </p:sp>
      <p:sp>
        <p:nvSpPr>
          <p:cNvPr id="5" name="TextBox 4">
            <a:extLst>
              <a:ext uri="{FF2B5EF4-FFF2-40B4-BE49-F238E27FC236}">
                <a16:creationId xmlns:a16="http://schemas.microsoft.com/office/drawing/2014/main" id="{C15CCFE5-41F5-8166-745B-216D403BB6B5}"/>
              </a:ext>
            </a:extLst>
          </p:cNvPr>
          <p:cNvSpPr txBox="1"/>
          <p:nvPr/>
        </p:nvSpPr>
        <p:spPr>
          <a:xfrm>
            <a:off x="609600" y="562094"/>
            <a:ext cx="8940800" cy="523220"/>
          </a:xfrm>
          <a:prstGeom prst="rect">
            <a:avLst/>
          </a:prstGeom>
          <a:noFill/>
        </p:spPr>
        <p:txBody>
          <a:bodyPr wrap="square">
            <a:spAutoFit/>
          </a:bodyPr>
          <a:lstStyle/>
          <a:p>
            <a:r>
              <a:rPr lang="en-US" sz="2800" u="sng" dirty="0">
                <a:solidFill>
                  <a:schemeClr val="accent1"/>
                </a:solidFill>
              </a:rPr>
              <a:t>EtherChannel</a:t>
            </a:r>
            <a:endParaRPr lang="en-IN" sz="2800" u="sng" dirty="0">
              <a:solidFill>
                <a:schemeClr val="accent1"/>
              </a:solidFill>
            </a:endParaRPr>
          </a:p>
        </p:txBody>
      </p:sp>
    </p:spTree>
    <p:extLst>
      <p:ext uri="{BB962C8B-B14F-4D97-AF65-F5344CB8AC3E}">
        <p14:creationId xmlns:p14="http://schemas.microsoft.com/office/powerpoint/2010/main" val="16152333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481792-AC77-1E64-DB64-B7E8904826F5}"/>
              </a:ext>
            </a:extLst>
          </p:cNvPr>
          <p:cNvSpPr txBox="1"/>
          <p:nvPr/>
        </p:nvSpPr>
        <p:spPr>
          <a:xfrm>
            <a:off x="518160" y="2623253"/>
            <a:ext cx="10078720" cy="4185761"/>
          </a:xfrm>
          <a:prstGeom prst="rect">
            <a:avLst/>
          </a:prstGeom>
          <a:noFill/>
        </p:spPr>
        <p:txBody>
          <a:bodyPr wrap="square">
            <a:spAutoFit/>
          </a:bodyPr>
          <a:lstStyle/>
          <a:p>
            <a:endParaRPr lang="en-US" dirty="0"/>
          </a:p>
          <a:p>
            <a:endParaRPr lang="en-US" dirty="0"/>
          </a:p>
          <a:p>
            <a:endParaRPr lang="en-US" dirty="0"/>
          </a:p>
          <a:p>
            <a:endParaRPr lang="en-US" dirty="0"/>
          </a:p>
          <a:p>
            <a:r>
              <a:rPr lang="en-US" sz="1600" dirty="0"/>
              <a:t>Advantages, including:</a:t>
            </a:r>
          </a:p>
          <a:p>
            <a:pPr marL="285750" indent="-285750">
              <a:buFont typeface="Wingdings" panose="05000000000000000000" pitchFamily="2" charset="2"/>
              <a:buChar char="Ø"/>
            </a:pPr>
            <a:r>
              <a:rPr lang="en-US" sz="1600" dirty="0"/>
              <a:t>EtherChannel provides increased bandwidth between switches. This can help improve network performance and reduce bottlenecks.</a:t>
            </a:r>
          </a:p>
          <a:p>
            <a:pPr marL="285750" indent="-285750">
              <a:buFont typeface="Wingdings" panose="05000000000000000000" pitchFamily="2" charset="2"/>
              <a:buChar char="Ø"/>
            </a:pPr>
            <a:r>
              <a:rPr lang="en-US" sz="1600" dirty="0"/>
              <a:t>EtherChannel provides improved redundancy by allowing traffic to be routed over multiple physical links.</a:t>
            </a:r>
          </a:p>
          <a:p>
            <a:pPr marL="285750" indent="-285750">
              <a:buFont typeface="Wingdings" panose="05000000000000000000" pitchFamily="2" charset="2"/>
              <a:buChar char="Ø"/>
            </a:pPr>
            <a:r>
              <a:rPr lang="en-US" sz="1600" dirty="0"/>
              <a:t>EtherChannel distributes traffic across multiple physical links, providing improved load balancing and preventing congestion on any one link.</a:t>
            </a:r>
          </a:p>
          <a:p>
            <a:pPr marL="285750" indent="-285750">
              <a:buFont typeface="Wingdings" panose="05000000000000000000" pitchFamily="2" charset="2"/>
              <a:buChar char="Ø"/>
            </a:pPr>
            <a:r>
              <a:rPr lang="en-US" sz="1600" dirty="0"/>
              <a:t>EtherChannel simplifies network configuration by treating multiple physical links as a single logical link. This can reduce the complexity of network configurations and make troubleshooting easier.</a:t>
            </a:r>
          </a:p>
          <a:p>
            <a:pPr marL="285750" indent="-285750">
              <a:buFont typeface="Wingdings" panose="05000000000000000000" pitchFamily="2" charset="2"/>
              <a:buChar char="Ø"/>
            </a:pPr>
            <a:r>
              <a:rPr lang="en-US" sz="1600" dirty="0"/>
              <a:t>EtherChannel can be a cost-effective way, as it allows existing physical links to be used rather than requiring new hardware.</a:t>
            </a:r>
          </a:p>
          <a:p>
            <a:endParaRPr lang="en-US" dirty="0"/>
          </a:p>
        </p:txBody>
      </p:sp>
      <p:pic>
        <p:nvPicPr>
          <p:cNvPr id="3" name="Picture 2">
            <a:extLst>
              <a:ext uri="{FF2B5EF4-FFF2-40B4-BE49-F238E27FC236}">
                <a16:creationId xmlns:a16="http://schemas.microsoft.com/office/drawing/2014/main" id="{4E82BF35-3D22-D86B-64D6-1A9EFEEA77D4}"/>
              </a:ext>
            </a:extLst>
          </p:cNvPr>
          <p:cNvPicPr>
            <a:picLocks noChangeAspect="1"/>
          </p:cNvPicPr>
          <p:nvPr/>
        </p:nvPicPr>
        <p:blipFill>
          <a:blip r:embed="rId2"/>
          <a:stretch>
            <a:fillRect/>
          </a:stretch>
        </p:blipFill>
        <p:spPr>
          <a:xfrm>
            <a:off x="1907677" y="295207"/>
            <a:ext cx="5570083" cy="2991507"/>
          </a:xfrm>
          <a:prstGeom prst="rect">
            <a:avLst/>
          </a:prstGeom>
        </p:spPr>
      </p:pic>
    </p:spTree>
    <p:extLst>
      <p:ext uri="{BB962C8B-B14F-4D97-AF65-F5344CB8AC3E}">
        <p14:creationId xmlns:p14="http://schemas.microsoft.com/office/powerpoint/2010/main" val="13237252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C6DB4D59-1321-54E0-289B-5527FAC892F7}"/>
              </a:ext>
            </a:extLst>
          </p:cNvPr>
          <p:cNvPicPr>
            <a:picLocks noChangeAspect="1"/>
          </p:cNvPicPr>
          <p:nvPr/>
        </p:nvPicPr>
        <p:blipFill rotWithShape="1">
          <a:blip r:embed="rId2"/>
          <a:srcRect r="967" b="-1"/>
          <a:stretch/>
        </p:blipFill>
        <p:spPr>
          <a:xfrm>
            <a:off x="5669850" y="475513"/>
            <a:ext cx="6018861" cy="5834577"/>
          </a:xfrm>
          <a:prstGeom prst="rect">
            <a:avLst/>
          </a:prstGeom>
        </p:spPr>
      </p:pic>
      <p:sp>
        <p:nvSpPr>
          <p:cNvPr id="24" name="TextBox 23">
            <a:extLst>
              <a:ext uri="{FF2B5EF4-FFF2-40B4-BE49-F238E27FC236}">
                <a16:creationId xmlns:a16="http://schemas.microsoft.com/office/drawing/2014/main" id="{4F417DFA-6B53-7A1C-CB73-2B91ED1612F8}"/>
              </a:ext>
            </a:extLst>
          </p:cNvPr>
          <p:cNvSpPr txBox="1"/>
          <p:nvPr/>
        </p:nvSpPr>
        <p:spPr>
          <a:xfrm>
            <a:off x="185420" y="877542"/>
            <a:ext cx="5361940" cy="5688480"/>
          </a:xfrm>
          <a:prstGeom prst="rect">
            <a:avLst/>
          </a:prstGeom>
          <a:noFill/>
        </p:spPr>
        <p:txBody>
          <a:bodyPr wrap="square">
            <a:spAutoFit/>
          </a:bodyPr>
          <a:lstStyle/>
          <a:p>
            <a:pPr>
              <a:lnSpc>
                <a:spcPct val="90000"/>
              </a:lnSpc>
              <a:spcAft>
                <a:spcPts val="600"/>
              </a:spcAft>
            </a:pPr>
            <a:r>
              <a:rPr lang="en-US" sz="2400" b="1" i="0" u="sng" dirty="0">
                <a:solidFill>
                  <a:schemeClr val="accent1"/>
                </a:solidFill>
                <a:effectLst/>
                <a:latin typeface="Nunito" pitchFamily="2" charset="0"/>
              </a:rPr>
              <a:t>Ipconfig command</a:t>
            </a:r>
          </a:p>
          <a:p>
            <a:pPr indent="-228600">
              <a:lnSpc>
                <a:spcPct val="90000"/>
              </a:lnSpc>
              <a:spcAft>
                <a:spcPts val="600"/>
              </a:spcAft>
              <a:buFont typeface="Arial" panose="020B0604020202020204" pitchFamily="34" charset="0"/>
              <a:buChar char="•"/>
            </a:pPr>
            <a:r>
              <a:rPr lang="en-US" sz="1800" b="0" i="0" dirty="0">
                <a:effectLst/>
                <a:latin typeface="Nunito" pitchFamily="2" charset="0"/>
              </a:rPr>
              <a:t>This is one of the most useful IP commands on Windows. It displays tons of useful information about the current network settings on the machine such as IPv4 and IPv6 address of all network interface cards (Ethernet adapters, </a:t>
            </a:r>
            <a:r>
              <a:rPr lang="en-US" sz="1800" b="0" i="0" dirty="0" err="1">
                <a:effectLst/>
                <a:latin typeface="Nunito" pitchFamily="2" charset="0"/>
              </a:rPr>
              <a:t>WiFi</a:t>
            </a:r>
            <a:r>
              <a:rPr lang="en-US" sz="1800" b="0" i="0" dirty="0">
                <a:effectLst/>
                <a:latin typeface="Nunito" pitchFamily="2" charset="0"/>
              </a:rPr>
              <a:t> adapters, virtual network adapters </a:t>
            </a:r>
            <a:r>
              <a:rPr lang="en-US" sz="1800" b="0" i="0" dirty="0" err="1">
                <a:effectLst/>
                <a:latin typeface="Nunito" pitchFamily="2" charset="0"/>
              </a:rPr>
              <a:t>etc</a:t>
            </a:r>
            <a:r>
              <a:rPr lang="en-US" sz="1800" b="0" i="0" dirty="0">
                <a:effectLst/>
                <a:latin typeface="Nunito" pitchFamily="2" charset="0"/>
              </a:rPr>
              <a:t>), MAC address, default gateway, subnet mask, DNS server, DHCP information etc.</a:t>
            </a:r>
          </a:p>
          <a:p>
            <a:pPr marL="285750" indent="-285750">
              <a:lnSpc>
                <a:spcPct val="90000"/>
              </a:lnSpc>
              <a:spcBef>
                <a:spcPct val="0"/>
              </a:spcBef>
              <a:spcAft>
                <a:spcPts val="600"/>
              </a:spcAft>
              <a:buFont typeface="Arial" panose="020B0604020202020204" pitchFamily="34" charset="0"/>
              <a:buChar char="•"/>
            </a:pPr>
            <a:r>
              <a:rPr lang="en-US" sz="1800" b="0" i="0" dirty="0">
                <a:effectLst/>
              </a:rPr>
              <a:t>Ipconfig</a:t>
            </a:r>
          </a:p>
          <a:p>
            <a:pPr>
              <a:lnSpc>
                <a:spcPct val="90000"/>
              </a:lnSpc>
              <a:spcBef>
                <a:spcPct val="0"/>
              </a:spcBef>
              <a:spcAft>
                <a:spcPts val="600"/>
              </a:spcAft>
            </a:pPr>
            <a:r>
              <a:rPr lang="en-US" sz="1800" b="0" i="0" kern="1200" dirty="0">
                <a:solidFill>
                  <a:schemeClr val="tx1"/>
                </a:solidFill>
                <a:effectLst/>
                <a:latin typeface="Nunito" pitchFamily="2" charset="0"/>
                <a:ea typeface="+mj-ea"/>
                <a:cs typeface="+mj-cs"/>
              </a:rPr>
              <a:t>In order to see more details such as the MAC address of the system, enter the command</a:t>
            </a:r>
          </a:p>
          <a:p>
            <a:pPr marL="285750" indent="-285750">
              <a:lnSpc>
                <a:spcPct val="90000"/>
              </a:lnSpc>
              <a:spcBef>
                <a:spcPct val="0"/>
              </a:spcBef>
              <a:spcAft>
                <a:spcPts val="600"/>
              </a:spcAft>
              <a:buFont typeface="Arial" panose="020B0604020202020204" pitchFamily="34" charset="0"/>
              <a:buChar char="•"/>
            </a:pPr>
            <a:r>
              <a:rPr lang="en-US" sz="1800" b="0" i="0" kern="1200" dirty="0">
                <a:solidFill>
                  <a:schemeClr val="tx1"/>
                </a:solidFill>
                <a:effectLst/>
                <a:latin typeface="Nunito" pitchFamily="2" charset="0"/>
                <a:ea typeface="+mj-ea"/>
                <a:cs typeface="+mj-cs"/>
              </a:rPr>
              <a:t>ipconfig/all</a:t>
            </a:r>
          </a:p>
          <a:p>
            <a:pPr>
              <a:lnSpc>
                <a:spcPct val="90000"/>
              </a:lnSpc>
              <a:spcBef>
                <a:spcPct val="0"/>
              </a:spcBef>
              <a:spcAft>
                <a:spcPts val="600"/>
              </a:spcAft>
            </a:pPr>
            <a:endParaRPr lang="en-US" dirty="0">
              <a:latin typeface="Nunito" pitchFamily="2" charset="0"/>
              <a:ea typeface="+mj-ea"/>
              <a:cs typeface="+mj-cs"/>
            </a:endParaRPr>
          </a:p>
          <a:p>
            <a:pPr>
              <a:lnSpc>
                <a:spcPct val="90000"/>
              </a:lnSpc>
              <a:spcBef>
                <a:spcPct val="0"/>
              </a:spcBef>
              <a:spcAft>
                <a:spcPts val="600"/>
              </a:spcAft>
            </a:pPr>
            <a:r>
              <a:rPr lang="en-US" sz="1800" b="0" i="0" dirty="0">
                <a:effectLst/>
              </a:rPr>
              <a:t>Commands are used in DHCP mode only</a:t>
            </a:r>
          </a:p>
          <a:p>
            <a:pPr marL="285750" indent="-228600">
              <a:lnSpc>
                <a:spcPct val="90000"/>
              </a:lnSpc>
              <a:spcAft>
                <a:spcPts val="600"/>
              </a:spcAft>
              <a:buFont typeface="Arial" panose="020B0604020202020204" pitchFamily="34" charset="0"/>
              <a:buChar char="•"/>
            </a:pPr>
            <a:r>
              <a:rPr lang="en-US" sz="1800" b="0" i="0" dirty="0">
                <a:effectLst/>
              </a:rPr>
              <a:t>ipconfig /release</a:t>
            </a:r>
          </a:p>
          <a:p>
            <a:pPr marL="285750" indent="-228600">
              <a:lnSpc>
                <a:spcPct val="90000"/>
              </a:lnSpc>
              <a:spcAft>
                <a:spcPts val="600"/>
              </a:spcAft>
              <a:buFont typeface="Arial" panose="020B0604020202020204" pitchFamily="34" charset="0"/>
              <a:buChar char="•"/>
            </a:pPr>
            <a:r>
              <a:rPr lang="en-US" sz="1800" b="0" i="0" dirty="0">
                <a:effectLst/>
              </a:rPr>
              <a:t>ipconfig /renew</a:t>
            </a:r>
          </a:p>
          <a:p>
            <a:pPr marL="57150">
              <a:lnSpc>
                <a:spcPct val="90000"/>
              </a:lnSpc>
              <a:spcAft>
                <a:spcPts val="600"/>
              </a:spcAft>
            </a:pPr>
            <a:endParaRPr lang="en-US" sz="1800" b="0" i="0" dirty="0">
              <a:effectLst/>
            </a:endParaRPr>
          </a:p>
          <a:p>
            <a:pPr marL="285750" indent="-285750">
              <a:lnSpc>
                <a:spcPct val="90000"/>
              </a:lnSpc>
              <a:spcBef>
                <a:spcPct val="0"/>
              </a:spcBef>
              <a:spcAft>
                <a:spcPts val="600"/>
              </a:spcAft>
              <a:buFont typeface="Arial" panose="020B0604020202020204" pitchFamily="34" charset="0"/>
              <a:buChar char="•"/>
            </a:pPr>
            <a:endParaRPr lang="en-US" sz="1800" b="0" i="0" kern="1200" dirty="0">
              <a:solidFill>
                <a:schemeClr val="tx1"/>
              </a:solidFill>
              <a:effectLst/>
              <a:latin typeface="Nunito" pitchFamily="2" charset="0"/>
              <a:ea typeface="+mj-ea"/>
              <a:cs typeface="+mj-cs"/>
            </a:endParaRPr>
          </a:p>
        </p:txBody>
      </p:sp>
      <p:sp>
        <p:nvSpPr>
          <p:cNvPr id="25" name="TextBox 24">
            <a:extLst>
              <a:ext uri="{FF2B5EF4-FFF2-40B4-BE49-F238E27FC236}">
                <a16:creationId xmlns:a16="http://schemas.microsoft.com/office/drawing/2014/main" id="{99EF08F2-7E99-C2AE-84E5-07C17799EACE}"/>
              </a:ext>
            </a:extLst>
          </p:cNvPr>
          <p:cNvSpPr txBox="1"/>
          <p:nvPr/>
        </p:nvSpPr>
        <p:spPr>
          <a:xfrm>
            <a:off x="670560" y="4638678"/>
            <a:ext cx="5283200" cy="2474671"/>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endParaRPr lang="en-US" sz="2000" b="0" i="0" dirty="0">
              <a:effectLst/>
            </a:endParaRPr>
          </a:p>
        </p:txBody>
      </p:sp>
    </p:spTree>
    <p:extLst>
      <p:ext uri="{BB962C8B-B14F-4D97-AF65-F5344CB8AC3E}">
        <p14:creationId xmlns:p14="http://schemas.microsoft.com/office/powerpoint/2010/main" val="35944779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9D0C579-8372-B19A-D748-2297234E4AD6}"/>
              </a:ext>
            </a:extLst>
          </p:cNvPr>
          <p:cNvPicPr>
            <a:picLocks noChangeAspect="1"/>
          </p:cNvPicPr>
          <p:nvPr/>
        </p:nvPicPr>
        <p:blipFill>
          <a:blip r:embed="rId2"/>
          <a:stretch>
            <a:fillRect/>
          </a:stretch>
        </p:blipFill>
        <p:spPr>
          <a:xfrm>
            <a:off x="659371" y="111504"/>
            <a:ext cx="9104389" cy="6634991"/>
          </a:xfrm>
          <a:prstGeom prst="rect">
            <a:avLst/>
          </a:prstGeom>
        </p:spPr>
      </p:pic>
    </p:spTree>
    <p:extLst>
      <p:ext uri="{BB962C8B-B14F-4D97-AF65-F5344CB8AC3E}">
        <p14:creationId xmlns:p14="http://schemas.microsoft.com/office/powerpoint/2010/main" val="5026447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FAD806-76E7-B662-E1DE-D585E1C361F4}"/>
              </a:ext>
            </a:extLst>
          </p:cNvPr>
          <p:cNvSpPr txBox="1"/>
          <p:nvPr/>
        </p:nvSpPr>
        <p:spPr>
          <a:xfrm>
            <a:off x="548640" y="494159"/>
            <a:ext cx="9123680" cy="2123658"/>
          </a:xfrm>
          <a:prstGeom prst="rect">
            <a:avLst/>
          </a:prstGeom>
          <a:noFill/>
        </p:spPr>
        <p:txBody>
          <a:bodyPr wrap="square">
            <a:spAutoFit/>
          </a:bodyPr>
          <a:lstStyle/>
          <a:p>
            <a:pPr algn="l"/>
            <a:r>
              <a:rPr lang="en-US" sz="2400" b="1" i="0" u="sng" dirty="0" err="1">
                <a:solidFill>
                  <a:schemeClr val="accent1"/>
                </a:solidFill>
                <a:effectLst/>
                <a:latin typeface="Nunito" pitchFamily="2" charset="0"/>
              </a:rPr>
              <a:t>Nslookup</a:t>
            </a:r>
            <a:r>
              <a:rPr lang="en-US" sz="2400" b="1" i="0" u="sng" dirty="0">
                <a:solidFill>
                  <a:schemeClr val="accent1"/>
                </a:solidFill>
                <a:effectLst/>
                <a:latin typeface="Nunito" pitchFamily="2" charset="0"/>
              </a:rPr>
              <a:t> command</a:t>
            </a:r>
            <a:endParaRPr lang="en-US" sz="2400" b="0" i="0" dirty="0">
              <a:solidFill>
                <a:schemeClr val="accent1"/>
              </a:solidFill>
              <a:effectLst/>
              <a:latin typeface="Nunito" pitchFamily="2" charset="0"/>
            </a:endParaRPr>
          </a:p>
          <a:p>
            <a:pPr algn="l"/>
            <a:r>
              <a:rPr lang="en-US" b="1" i="0" dirty="0">
                <a:effectLst/>
                <a:latin typeface="Nunito" pitchFamily="2" charset="0"/>
              </a:rPr>
              <a:t> </a:t>
            </a:r>
            <a:r>
              <a:rPr lang="en-US" b="0" i="0" dirty="0">
                <a:effectLst/>
                <a:latin typeface="Nunito" pitchFamily="2" charset="0"/>
              </a:rPr>
              <a:t>“</a:t>
            </a:r>
            <a:r>
              <a:rPr lang="en-US" b="0" i="0" dirty="0" err="1">
                <a:effectLst/>
                <a:latin typeface="Nunito" pitchFamily="2" charset="0"/>
              </a:rPr>
              <a:t>nslookup</a:t>
            </a:r>
            <a:r>
              <a:rPr lang="en-US" b="0" i="0" dirty="0">
                <a:effectLst/>
                <a:latin typeface="Nunito" pitchFamily="2" charset="0"/>
              </a:rPr>
              <a:t>” stands for “Name System Lookup” and is very useful in obtaining Domain Name System (DNS) related information about a domain or about an IP address (reverse DNS lookup).</a:t>
            </a:r>
          </a:p>
          <a:p>
            <a:br>
              <a:rPr lang="en-US" b="0" i="0" dirty="0">
                <a:solidFill>
                  <a:srgbClr val="555555"/>
                </a:solidFill>
                <a:effectLst/>
                <a:latin typeface="Nunito" pitchFamily="2" charset="0"/>
              </a:rPr>
            </a:br>
            <a:r>
              <a:rPr lang="en-US" b="1" i="0" dirty="0" err="1">
                <a:solidFill>
                  <a:srgbClr val="FF0000"/>
                </a:solidFill>
                <a:effectLst/>
                <a:latin typeface="Nunito" pitchFamily="2" charset="0"/>
              </a:rPr>
              <a:t>nslookup</a:t>
            </a:r>
            <a:r>
              <a:rPr lang="en-US" b="1" i="0" dirty="0">
                <a:solidFill>
                  <a:srgbClr val="FF0000"/>
                </a:solidFill>
                <a:effectLst/>
                <a:latin typeface="Nunito" pitchFamily="2" charset="0"/>
              </a:rPr>
              <a:t> [IP Address]</a:t>
            </a:r>
            <a:r>
              <a:rPr lang="en-US" b="1" i="0" dirty="0">
                <a:solidFill>
                  <a:srgbClr val="555555"/>
                </a:solidFill>
                <a:effectLst/>
                <a:latin typeface="Nunito" pitchFamily="2" charset="0"/>
              </a:rPr>
              <a:t>:</a:t>
            </a:r>
            <a:r>
              <a:rPr lang="en-US" b="0" i="0" dirty="0">
                <a:solidFill>
                  <a:srgbClr val="555555"/>
                </a:solidFill>
                <a:effectLst/>
                <a:latin typeface="Nunito" pitchFamily="2" charset="0"/>
              </a:rPr>
              <a:t> </a:t>
            </a:r>
            <a:r>
              <a:rPr lang="en-US" b="0" i="0" dirty="0">
                <a:effectLst/>
                <a:latin typeface="Nunito" pitchFamily="2" charset="0"/>
              </a:rPr>
              <a:t>This will perform a reverse-DNS lookup and will try to match the given IP address in the command with its corresponding domain name.</a:t>
            </a:r>
            <a:endParaRPr lang="en-IN" dirty="0">
              <a:latin typeface="Nunito" pitchFamily="2" charset="0"/>
            </a:endParaRPr>
          </a:p>
        </p:txBody>
      </p:sp>
      <p:sp>
        <p:nvSpPr>
          <p:cNvPr id="5" name="TextBox 4">
            <a:extLst>
              <a:ext uri="{FF2B5EF4-FFF2-40B4-BE49-F238E27FC236}">
                <a16:creationId xmlns:a16="http://schemas.microsoft.com/office/drawing/2014/main" id="{5AE56FE6-E4D5-8F4E-32B3-969C4A6FA170}"/>
              </a:ext>
            </a:extLst>
          </p:cNvPr>
          <p:cNvSpPr txBox="1"/>
          <p:nvPr/>
        </p:nvSpPr>
        <p:spPr>
          <a:xfrm>
            <a:off x="548640" y="3130957"/>
            <a:ext cx="4582160" cy="2031325"/>
          </a:xfrm>
          <a:prstGeom prst="rect">
            <a:avLst/>
          </a:prstGeom>
          <a:noFill/>
        </p:spPr>
        <p:txBody>
          <a:bodyPr wrap="square">
            <a:spAutoFit/>
          </a:bodyPr>
          <a:lstStyle/>
          <a:p>
            <a:r>
              <a:rPr lang="en-IN" b="1" i="0" dirty="0" err="1">
                <a:effectLst/>
                <a:latin typeface="Nunito" pitchFamily="2" charset="0"/>
              </a:rPr>
              <a:t>Nslookup</a:t>
            </a:r>
            <a:r>
              <a:rPr lang="en-IN" b="1" i="0" dirty="0">
                <a:effectLst/>
                <a:latin typeface="Nunito" pitchFamily="2" charset="0"/>
              </a:rPr>
              <a:t> </a:t>
            </a:r>
          </a:p>
          <a:p>
            <a:r>
              <a:rPr lang="en-IN" b="1" i="0" dirty="0">
                <a:effectLst/>
                <a:latin typeface="Nunito" pitchFamily="2" charset="0"/>
              </a:rPr>
              <a:t>Will </a:t>
            </a:r>
            <a:r>
              <a:rPr lang="en-IN" b="1" dirty="0">
                <a:latin typeface="Nunito" pitchFamily="2" charset="0"/>
              </a:rPr>
              <a:t>provide the present DNS server which is in use.</a:t>
            </a:r>
          </a:p>
          <a:p>
            <a:endParaRPr lang="en-IN" b="1" i="0" dirty="0">
              <a:effectLst/>
              <a:latin typeface="Nunito" pitchFamily="2" charset="0"/>
            </a:endParaRPr>
          </a:p>
          <a:p>
            <a:endParaRPr lang="en-IN" b="1" dirty="0">
              <a:latin typeface="Nunito" pitchFamily="2" charset="0"/>
            </a:endParaRPr>
          </a:p>
          <a:p>
            <a:endParaRPr lang="en-IN" b="1" i="0" dirty="0">
              <a:effectLst/>
              <a:latin typeface="Nunito" pitchFamily="2" charset="0"/>
            </a:endParaRPr>
          </a:p>
          <a:p>
            <a:r>
              <a:rPr lang="en-IN" b="1" i="0" dirty="0" err="1">
                <a:effectLst/>
                <a:latin typeface="Nunito" pitchFamily="2" charset="0"/>
              </a:rPr>
              <a:t>nslookup</a:t>
            </a:r>
            <a:r>
              <a:rPr lang="en-IN" b="1" i="0" dirty="0">
                <a:effectLst/>
                <a:latin typeface="Nunito" pitchFamily="2" charset="0"/>
              </a:rPr>
              <a:t> 8.8.8.8</a:t>
            </a:r>
            <a:endParaRPr lang="en-IN" dirty="0">
              <a:latin typeface="Nunito" pitchFamily="2" charset="0"/>
            </a:endParaRPr>
          </a:p>
        </p:txBody>
      </p:sp>
      <p:pic>
        <p:nvPicPr>
          <p:cNvPr id="6" name="Picture 5">
            <a:extLst>
              <a:ext uri="{FF2B5EF4-FFF2-40B4-BE49-F238E27FC236}">
                <a16:creationId xmlns:a16="http://schemas.microsoft.com/office/drawing/2014/main" id="{71903B9B-F0FB-F8A9-B178-FA4332DBABE5}"/>
              </a:ext>
            </a:extLst>
          </p:cNvPr>
          <p:cNvPicPr>
            <a:picLocks noChangeAspect="1"/>
          </p:cNvPicPr>
          <p:nvPr/>
        </p:nvPicPr>
        <p:blipFill>
          <a:blip r:embed="rId2"/>
          <a:stretch>
            <a:fillRect/>
          </a:stretch>
        </p:blipFill>
        <p:spPr>
          <a:xfrm>
            <a:off x="5456341" y="4555360"/>
            <a:ext cx="4419600" cy="1885950"/>
          </a:xfrm>
          <a:prstGeom prst="rect">
            <a:avLst/>
          </a:prstGeom>
        </p:spPr>
      </p:pic>
      <p:pic>
        <p:nvPicPr>
          <p:cNvPr id="7" name="Picture 6">
            <a:extLst>
              <a:ext uri="{FF2B5EF4-FFF2-40B4-BE49-F238E27FC236}">
                <a16:creationId xmlns:a16="http://schemas.microsoft.com/office/drawing/2014/main" id="{6E7B595F-46EB-F14A-66D7-16E3FB0323B1}"/>
              </a:ext>
            </a:extLst>
          </p:cNvPr>
          <p:cNvPicPr>
            <a:picLocks noChangeAspect="1"/>
          </p:cNvPicPr>
          <p:nvPr/>
        </p:nvPicPr>
        <p:blipFill>
          <a:blip r:embed="rId3"/>
          <a:stretch>
            <a:fillRect/>
          </a:stretch>
        </p:blipFill>
        <p:spPr>
          <a:xfrm>
            <a:off x="5456341" y="2724576"/>
            <a:ext cx="4495800" cy="1724025"/>
          </a:xfrm>
          <a:prstGeom prst="rect">
            <a:avLst/>
          </a:prstGeom>
        </p:spPr>
      </p:pic>
    </p:spTree>
    <p:extLst>
      <p:ext uri="{BB962C8B-B14F-4D97-AF65-F5344CB8AC3E}">
        <p14:creationId xmlns:p14="http://schemas.microsoft.com/office/powerpoint/2010/main" val="14816416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E2C351-A7E0-ABD8-2FB2-E44911F3870A}"/>
              </a:ext>
            </a:extLst>
          </p:cNvPr>
          <p:cNvSpPr txBox="1"/>
          <p:nvPr/>
        </p:nvSpPr>
        <p:spPr>
          <a:xfrm>
            <a:off x="406400" y="452801"/>
            <a:ext cx="5171440" cy="4895186"/>
          </a:xfrm>
          <a:prstGeom prst="rect">
            <a:avLst/>
          </a:prstGeom>
          <a:noFill/>
        </p:spPr>
        <p:txBody>
          <a:bodyPr wrap="square">
            <a:spAutoFit/>
          </a:bodyPr>
          <a:lstStyle/>
          <a:p>
            <a:pPr>
              <a:lnSpc>
                <a:spcPct val="90000"/>
              </a:lnSpc>
              <a:spcAft>
                <a:spcPts val="600"/>
              </a:spcAft>
            </a:pPr>
            <a:r>
              <a:rPr lang="en-US" sz="2400" b="1" dirty="0">
                <a:solidFill>
                  <a:schemeClr val="accent1"/>
                </a:solidFill>
                <a:latin typeface="Nunito" pitchFamily="2" charset="0"/>
              </a:rPr>
              <a:t> </a:t>
            </a:r>
            <a:r>
              <a:rPr lang="en-US" sz="2400" b="1" u="sng" dirty="0">
                <a:solidFill>
                  <a:schemeClr val="accent1"/>
                </a:solidFill>
                <a:latin typeface="Nunito" pitchFamily="2" charset="0"/>
              </a:rPr>
              <a:t>P</a:t>
            </a:r>
            <a:r>
              <a:rPr lang="en-US" sz="2400" b="1" i="0" u="sng" dirty="0">
                <a:solidFill>
                  <a:schemeClr val="accent1"/>
                </a:solidFill>
                <a:effectLst/>
                <a:latin typeface="Nunito" pitchFamily="2" charset="0"/>
              </a:rPr>
              <a:t>ing command</a:t>
            </a:r>
            <a:endParaRPr lang="en-US" sz="2000" b="0" i="0" dirty="0">
              <a:solidFill>
                <a:schemeClr val="accent1"/>
              </a:solidFill>
              <a:effectLst/>
              <a:latin typeface="Nunito" pitchFamily="2" charset="0"/>
            </a:endParaRPr>
          </a:p>
          <a:p>
            <a:pPr indent="-228600">
              <a:lnSpc>
                <a:spcPct val="90000"/>
              </a:lnSpc>
              <a:spcAft>
                <a:spcPts val="600"/>
              </a:spcAft>
              <a:buFont typeface="Arial" panose="020B0604020202020204" pitchFamily="34" charset="0"/>
              <a:buChar char="•"/>
            </a:pPr>
            <a:r>
              <a:rPr lang="en-US" sz="2000" b="0" i="0" dirty="0">
                <a:effectLst/>
                <a:latin typeface="Nunito" pitchFamily="2" charset="0"/>
              </a:rPr>
              <a:t>This will quickly show you if can send and receive packets (</a:t>
            </a:r>
            <a:r>
              <a:rPr lang="en-US" sz="2000" b="1" i="0" dirty="0" err="1">
                <a:effectLst/>
                <a:latin typeface="Nunito" pitchFamily="2" charset="0"/>
              </a:rPr>
              <a:t>icmp</a:t>
            </a:r>
            <a:r>
              <a:rPr lang="en-US" sz="2000" b="0" i="0" dirty="0">
                <a:effectLst/>
                <a:latin typeface="Nunito" pitchFamily="2" charset="0"/>
              </a:rPr>
              <a:t> packets to be exact) from your computer and hence shows whether you have network connectivity or not.</a:t>
            </a:r>
          </a:p>
          <a:p>
            <a:pPr indent="-228600">
              <a:lnSpc>
                <a:spcPct val="90000"/>
              </a:lnSpc>
              <a:spcAft>
                <a:spcPts val="600"/>
              </a:spcAft>
              <a:buFont typeface="Arial" panose="020B0604020202020204" pitchFamily="34" charset="0"/>
              <a:buChar char="•"/>
            </a:pPr>
            <a:r>
              <a:rPr lang="en-US" sz="2000" b="0" i="0" dirty="0">
                <a:effectLst/>
                <a:latin typeface="Nunito" pitchFamily="2" charset="0"/>
              </a:rPr>
              <a:t>Note also that “ping” is useful for testing connectivity for both the local computer from where you execute the command and also for a remote computer or server which you try to reach.</a:t>
            </a:r>
          </a:p>
          <a:p>
            <a:pPr indent="-228600">
              <a:lnSpc>
                <a:spcPct val="90000"/>
              </a:lnSpc>
              <a:spcAft>
                <a:spcPts val="600"/>
              </a:spcAft>
              <a:buFont typeface="Arial" panose="020B0604020202020204" pitchFamily="34" charset="0"/>
              <a:buChar char="•"/>
            </a:pPr>
            <a:endParaRPr lang="en-US" sz="2000" dirty="0">
              <a:latin typeface="Nunito" pitchFamily="2" charset="0"/>
            </a:endParaRPr>
          </a:p>
          <a:p>
            <a:pPr indent="-228600">
              <a:lnSpc>
                <a:spcPct val="90000"/>
              </a:lnSpc>
              <a:spcAft>
                <a:spcPts val="600"/>
              </a:spcAft>
              <a:buFont typeface="Arial" panose="020B0604020202020204" pitchFamily="34" charset="0"/>
              <a:buChar char="•"/>
            </a:pPr>
            <a:r>
              <a:rPr lang="en-US" sz="2000" b="0" i="0" dirty="0">
                <a:effectLst/>
                <a:latin typeface="Nunito" pitchFamily="2" charset="0"/>
              </a:rPr>
              <a:t>When “pinging” a hostname or domain name, the command will resolve first the name to IP address and then send the </a:t>
            </a:r>
            <a:r>
              <a:rPr lang="en-US" sz="2000" b="0" i="0" dirty="0" err="1">
                <a:effectLst/>
                <a:latin typeface="Nunito" pitchFamily="2" charset="0"/>
              </a:rPr>
              <a:t>icmp</a:t>
            </a:r>
            <a:r>
              <a:rPr lang="en-US" sz="2000" b="0" i="0" dirty="0">
                <a:effectLst/>
                <a:latin typeface="Nunito" pitchFamily="2" charset="0"/>
              </a:rPr>
              <a:t> packets to that IP.</a:t>
            </a:r>
            <a:endParaRPr lang="en-IN" sz="2000" dirty="0">
              <a:latin typeface="Nunito" pitchFamily="2" charset="0"/>
            </a:endParaRPr>
          </a:p>
        </p:txBody>
      </p:sp>
      <p:pic>
        <p:nvPicPr>
          <p:cNvPr id="4" name="Picture 3">
            <a:extLst>
              <a:ext uri="{FF2B5EF4-FFF2-40B4-BE49-F238E27FC236}">
                <a16:creationId xmlns:a16="http://schemas.microsoft.com/office/drawing/2014/main" id="{451E1141-DEBB-163B-1078-2502827250AF}"/>
              </a:ext>
            </a:extLst>
          </p:cNvPr>
          <p:cNvPicPr>
            <a:picLocks noChangeAspect="1"/>
          </p:cNvPicPr>
          <p:nvPr/>
        </p:nvPicPr>
        <p:blipFill rotWithShape="1">
          <a:blip r:embed="rId2"/>
          <a:srcRect r="4321"/>
          <a:stretch/>
        </p:blipFill>
        <p:spPr>
          <a:xfrm>
            <a:off x="5977788" y="799352"/>
            <a:ext cx="5425410" cy="5259296"/>
          </a:xfrm>
          <a:prstGeom prst="rect">
            <a:avLst/>
          </a:prstGeom>
        </p:spPr>
      </p:pic>
    </p:spTree>
    <p:extLst>
      <p:ext uri="{BB962C8B-B14F-4D97-AF65-F5344CB8AC3E}">
        <p14:creationId xmlns:p14="http://schemas.microsoft.com/office/powerpoint/2010/main" val="1144183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2DC8D-6302-4F96-A232-3D3731302A52}"/>
              </a:ext>
            </a:extLst>
          </p:cNvPr>
          <p:cNvSpPr txBox="1">
            <a:spLocks/>
          </p:cNvSpPr>
          <p:nvPr/>
        </p:nvSpPr>
        <p:spPr>
          <a:xfrm>
            <a:off x="677334" y="609600"/>
            <a:ext cx="8596668" cy="1320800"/>
          </a:xfrm>
          <a:prstGeom prst="rect">
            <a:avLst/>
          </a:prstGeom>
        </p:spPr>
        <p:txBody>
          <a:bodyPr>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u="sng" dirty="0">
                <a:latin typeface="Times New Roman" panose="02020603050405020304" pitchFamily="18" charset="0"/>
                <a:cs typeface="Times New Roman" panose="02020603050405020304" pitchFamily="18" charset="0"/>
              </a:rPr>
              <a:t>Types of Network Devices</a:t>
            </a:r>
            <a:br>
              <a:rPr lang="en-US" sz="2400" b="1" u="sng" dirty="0">
                <a:latin typeface="Times New Roman" panose="02020603050405020304" pitchFamily="18" charset="0"/>
                <a:cs typeface="Times New Roman" panose="02020603050405020304" pitchFamily="18" charset="0"/>
              </a:rPr>
            </a:br>
            <a:br>
              <a:rPr lang="en-US" sz="2400" b="1" u="sng"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The most common types of network devices are</a:t>
            </a:r>
          </a:p>
        </p:txBody>
      </p:sp>
      <p:sp>
        <p:nvSpPr>
          <p:cNvPr id="4" name="Content Placeholder 2">
            <a:extLst>
              <a:ext uri="{FF2B5EF4-FFF2-40B4-BE49-F238E27FC236}">
                <a16:creationId xmlns:a16="http://schemas.microsoft.com/office/drawing/2014/main" id="{140FD59D-F3C8-44E7-9638-8245FA32F33C}"/>
              </a:ext>
            </a:extLst>
          </p:cNvPr>
          <p:cNvSpPr txBox="1">
            <a:spLocks/>
          </p:cNvSpPr>
          <p:nvPr/>
        </p:nvSpPr>
        <p:spPr>
          <a:xfrm>
            <a:off x="677334" y="2160589"/>
            <a:ext cx="8596668" cy="3880773"/>
          </a:xfrm>
          <a:prstGeom prst="rect">
            <a:avLst/>
          </a:prstGeom>
        </p:spPr>
        <p:txBody>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b="1" dirty="0">
                <a:latin typeface="Times New Roman" panose="02020603050405020304" pitchFamily="18" charset="0"/>
                <a:cs typeface="Times New Roman" panose="02020603050405020304" pitchFamily="18" charset="0"/>
              </a:rPr>
              <a:t>Repeater</a:t>
            </a:r>
          </a:p>
          <a:p>
            <a:r>
              <a:rPr lang="en-US" b="1" dirty="0">
                <a:latin typeface="Times New Roman" panose="02020603050405020304" pitchFamily="18" charset="0"/>
                <a:cs typeface="Times New Roman" panose="02020603050405020304" pitchFamily="18" charset="0"/>
              </a:rPr>
              <a:t>Network Hub</a:t>
            </a:r>
          </a:p>
          <a:p>
            <a:r>
              <a:rPr lang="en-US" b="1" dirty="0">
                <a:latin typeface="Times New Roman" panose="02020603050405020304" pitchFamily="18" charset="0"/>
                <a:cs typeface="Times New Roman" panose="02020603050405020304" pitchFamily="18" charset="0"/>
              </a:rPr>
              <a:t>Bridge</a:t>
            </a:r>
          </a:p>
          <a:p>
            <a:r>
              <a:rPr lang="en-US" b="1" dirty="0">
                <a:latin typeface="Times New Roman" panose="02020603050405020304" pitchFamily="18" charset="0"/>
                <a:cs typeface="Times New Roman" panose="02020603050405020304" pitchFamily="18" charset="0"/>
              </a:rPr>
              <a:t>Switch</a:t>
            </a:r>
          </a:p>
          <a:p>
            <a:r>
              <a:rPr lang="en-US" b="1" dirty="0">
                <a:latin typeface="Times New Roman" panose="02020603050405020304" pitchFamily="18" charset="0"/>
                <a:cs typeface="Times New Roman" panose="02020603050405020304" pitchFamily="18" charset="0"/>
              </a:rPr>
              <a:t>Modem</a:t>
            </a:r>
          </a:p>
          <a:p>
            <a:r>
              <a:rPr lang="en-US" b="1" dirty="0">
                <a:latin typeface="Times New Roman" panose="02020603050405020304" pitchFamily="18" charset="0"/>
                <a:cs typeface="Times New Roman" panose="02020603050405020304" pitchFamily="18" charset="0"/>
              </a:rPr>
              <a:t>Gateway/Router</a:t>
            </a:r>
          </a:p>
          <a:p>
            <a:r>
              <a:rPr lang="en-US" b="1" dirty="0">
                <a:latin typeface="Times New Roman" panose="02020603050405020304" pitchFamily="18" charset="0"/>
                <a:cs typeface="Times New Roman" panose="02020603050405020304" pitchFamily="18" charset="0"/>
              </a:rPr>
              <a:t>Access Point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34975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301313-BBFA-B6E9-0EAC-630770B2F1D4}"/>
              </a:ext>
            </a:extLst>
          </p:cNvPr>
          <p:cNvSpPr txBox="1"/>
          <p:nvPr/>
        </p:nvSpPr>
        <p:spPr>
          <a:xfrm>
            <a:off x="859419" y="576724"/>
            <a:ext cx="10171253" cy="1015663"/>
          </a:xfrm>
          <a:prstGeom prst="rect">
            <a:avLst/>
          </a:prstGeom>
          <a:noFill/>
        </p:spPr>
        <p:txBody>
          <a:bodyPr wrap="square">
            <a:spAutoFit/>
          </a:bodyPr>
          <a:lstStyle/>
          <a:p>
            <a:pPr algn="l"/>
            <a:r>
              <a:rPr lang="en-US" sz="2400" b="1" i="0" u="sng" dirty="0" err="1">
                <a:solidFill>
                  <a:schemeClr val="accent1"/>
                </a:solidFill>
                <a:effectLst/>
                <a:latin typeface="Nunito" pitchFamily="2" charset="0"/>
              </a:rPr>
              <a:t>Tracert</a:t>
            </a:r>
            <a:r>
              <a:rPr lang="en-US" sz="2400" b="1" i="0" u="sng" dirty="0">
                <a:solidFill>
                  <a:schemeClr val="accent1"/>
                </a:solidFill>
                <a:effectLst/>
                <a:latin typeface="Nunito" pitchFamily="2" charset="0"/>
              </a:rPr>
              <a:t> command</a:t>
            </a:r>
            <a:endParaRPr lang="en-US" sz="2400" b="0" i="0" dirty="0">
              <a:effectLst/>
              <a:latin typeface="Nunito" pitchFamily="2" charset="0"/>
            </a:endParaRPr>
          </a:p>
          <a:p>
            <a:pPr algn="l"/>
            <a:r>
              <a:rPr lang="en-US" b="0" i="0" dirty="0">
                <a:effectLst/>
                <a:latin typeface="Nunito" pitchFamily="2" charset="0"/>
              </a:rPr>
              <a:t>“</a:t>
            </a:r>
            <a:r>
              <a:rPr lang="en-US" b="1" i="0" dirty="0" err="1">
                <a:effectLst/>
                <a:latin typeface="Nunito" pitchFamily="2" charset="0"/>
              </a:rPr>
              <a:t>tracert</a:t>
            </a:r>
            <a:r>
              <a:rPr lang="en-US" b="0" i="0" dirty="0">
                <a:effectLst/>
                <a:latin typeface="Nunito" pitchFamily="2" charset="0"/>
              </a:rPr>
              <a:t>” in Windows traces the path that a TCP/IP packet takes towards a destination target and shows some information (if available) of the routing nodes within this path.</a:t>
            </a:r>
          </a:p>
        </p:txBody>
      </p:sp>
      <p:sp>
        <p:nvSpPr>
          <p:cNvPr id="3" name="TextBox 2">
            <a:extLst>
              <a:ext uri="{FF2B5EF4-FFF2-40B4-BE49-F238E27FC236}">
                <a16:creationId xmlns:a16="http://schemas.microsoft.com/office/drawing/2014/main" id="{ED078B58-C951-C222-EC99-61A8AE29BC09}"/>
              </a:ext>
            </a:extLst>
          </p:cNvPr>
          <p:cNvSpPr txBox="1"/>
          <p:nvPr/>
        </p:nvSpPr>
        <p:spPr>
          <a:xfrm>
            <a:off x="859419" y="1679961"/>
            <a:ext cx="10599518" cy="1077218"/>
          </a:xfrm>
          <a:prstGeom prst="rect">
            <a:avLst/>
          </a:prstGeom>
          <a:noFill/>
        </p:spPr>
        <p:txBody>
          <a:bodyPr wrap="square">
            <a:spAutoFit/>
          </a:bodyPr>
          <a:lstStyle/>
          <a:p>
            <a:pPr algn="l"/>
            <a:r>
              <a:rPr lang="en-US" sz="1600" b="1" i="0" dirty="0">
                <a:solidFill>
                  <a:srgbClr val="202124"/>
                </a:solidFill>
                <a:effectLst/>
                <a:latin typeface="Nunito" pitchFamily="2" charset="0"/>
              </a:rPr>
              <a:t>Advantages of </a:t>
            </a:r>
            <a:r>
              <a:rPr lang="en-US" sz="1600" b="1" i="0" dirty="0" err="1">
                <a:solidFill>
                  <a:srgbClr val="202124"/>
                </a:solidFill>
                <a:effectLst/>
                <a:latin typeface="Nunito" pitchFamily="2" charset="0"/>
              </a:rPr>
              <a:t>tracert</a:t>
            </a:r>
            <a:endParaRPr lang="en-US" sz="1600" b="0" i="0" dirty="0">
              <a:effectLst/>
              <a:latin typeface="Nunito" pitchFamily="2" charset="0"/>
            </a:endParaRPr>
          </a:p>
          <a:p>
            <a:pPr algn="l">
              <a:buFont typeface="Arial" panose="020B0604020202020204" pitchFamily="34" charset="0"/>
              <a:buChar char="•"/>
            </a:pPr>
            <a:r>
              <a:rPr lang="en-US" sz="1600" b="0" i="0" dirty="0">
                <a:effectLst/>
                <a:latin typeface="Nunito" pitchFamily="2" charset="0"/>
              </a:rPr>
              <a:t>It can determine the cause of a response delay in a network.</a:t>
            </a:r>
          </a:p>
          <a:p>
            <a:pPr algn="l">
              <a:buFont typeface="Arial" panose="020B0604020202020204" pitchFamily="34" charset="0"/>
              <a:buChar char="•"/>
            </a:pPr>
            <a:r>
              <a:rPr lang="en-US" sz="1600" b="0" i="0" dirty="0">
                <a:effectLst/>
                <a:latin typeface="Nunito" pitchFamily="2" charset="0"/>
              </a:rPr>
              <a:t>It determines the routing loops present in a network pathway across nodes that send and receive packets.</a:t>
            </a:r>
          </a:p>
          <a:p>
            <a:pPr algn="l">
              <a:buFont typeface="Arial" panose="020B0604020202020204" pitchFamily="34" charset="0"/>
              <a:buChar char="•"/>
            </a:pPr>
            <a:r>
              <a:rPr lang="en-US" sz="1600" b="0" i="0" dirty="0">
                <a:effectLst/>
                <a:latin typeface="Nunito" pitchFamily="2" charset="0"/>
              </a:rPr>
              <a:t>It finds the location of failed points in the network while packets move from source to destination.</a:t>
            </a:r>
          </a:p>
        </p:txBody>
      </p:sp>
      <p:sp>
        <p:nvSpPr>
          <p:cNvPr id="4" name="TextBox 3">
            <a:extLst>
              <a:ext uri="{FF2B5EF4-FFF2-40B4-BE49-F238E27FC236}">
                <a16:creationId xmlns:a16="http://schemas.microsoft.com/office/drawing/2014/main" id="{C4211E82-45AE-8056-8FF5-A4DB6F9B8B98}"/>
              </a:ext>
            </a:extLst>
          </p:cNvPr>
          <p:cNvSpPr txBox="1"/>
          <p:nvPr/>
        </p:nvSpPr>
        <p:spPr>
          <a:xfrm>
            <a:off x="859419" y="3060198"/>
            <a:ext cx="3018098" cy="3046988"/>
          </a:xfrm>
          <a:prstGeom prst="rect">
            <a:avLst/>
          </a:prstGeom>
          <a:noFill/>
        </p:spPr>
        <p:txBody>
          <a:bodyPr wrap="square">
            <a:spAutoFit/>
          </a:bodyPr>
          <a:lstStyle/>
          <a:p>
            <a:pPr algn="l">
              <a:buFont typeface="Arial" panose="020B0604020202020204" pitchFamily="34" charset="0"/>
              <a:buChar char="•"/>
            </a:pPr>
            <a:r>
              <a:rPr lang="en-US" sz="1600" b="0" i="0" dirty="0">
                <a:effectLst/>
                <a:latin typeface="Nunito" pitchFamily="2" charset="0"/>
              </a:rPr>
              <a:t>Hop Number - This is the first column and is simply the number of the hop along the route. ...</a:t>
            </a:r>
          </a:p>
          <a:p>
            <a:pPr algn="l">
              <a:buFont typeface="Arial" panose="020B0604020202020204" pitchFamily="34" charset="0"/>
              <a:buChar char="•"/>
            </a:pPr>
            <a:r>
              <a:rPr lang="en-US" sz="1600" b="0" i="0" dirty="0">
                <a:effectLst/>
                <a:latin typeface="Nunito" pitchFamily="2" charset="0"/>
              </a:rPr>
              <a:t>RTT Columns - The next three columns display the round-trip time (RTT) for your packet to reach that point and return to your computer. ...</a:t>
            </a:r>
          </a:p>
          <a:p>
            <a:pPr algn="l">
              <a:buFont typeface="Arial" panose="020B0604020202020204" pitchFamily="34" charset="0"/>
              <a:buChar char="•"/>
            </a:pPr>
            <a:r>
              <a:rPr lang="en-US" sz="1600" b="0" i="0" dirty="0">
                <a:effectLst/>
                <a:latin typeface="Nunito" pitchFamily="2" charset="0"/>
              </a:rPr>
              <a:t>Domain/IP column - The last column has the IP address of the router.</a:t>
            </a:r>
          </a:p>
        </p:txBody>
      </p:sp>
      <p:pic>
        <p:nvPicPr>
          <p:cNvPr id="5" name="Picture 4" descr="color-coded traceroute">
            <a:extLst>
              <a:ext uri="{FF2B5EF4-FFF2-40B4-BE49-F238E27FC236}">
                <a16:creationId xmlns:a16="http://schemas.microsoft.com/office/drawing/2014/main" id="{1F0F0F69-74C8-BAC4-1A49-45D5EA778C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5625" y="2844753"/>
            <a:ext cx="7976026" cy="37672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4505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1" u="sng" dirty="0">
                <a:latin typeface="Times New Roman" panose="02020603050405020304" pitchFamily="18" charset="0"/>
                <a:cs typeface="Times New Roman" panose="02020603050405020304" pitchFamily="18" charset="0"/>
              </a:rPr>
              <a:t>ROUTER </a:t>
            </a:r>
          </a:p>
        </p:txBody>
      </p:sp>
      <p:sp>
        <p:nvSpPr>
          <p:cNvPr id="3" name="Content Placeholder 2"/>
          <p:cNvSpPr>
            <a:spLocks noGrp="1"/>
          </p:cNvSpPr>
          <p:nvPr>
            <p:ph idx="1"/>
          </p:nvPr>
        </p:nvSpPr>
        <p:spPr>
          <a:xfrm>
            <a:off x="677334" y="1532791"/>
            <a:ext cx="8596668" cy="3880773"/>
          </a:xfrm>
        </p:spPr>
        <p:txBody>
          <a:bodyPr/>
          <a:lstStyle/>
          <a:p>
            <a:pPr algn="just"/>
            <a:r>
              <a:rPr lang="en-US" dirty="0">
                <a:solidFill>
                  <a:schemeClr val="tx1"/>
                </a:solidFill>
                <a:latin typeface="Times New Roman" panose="02020603050405020304" pitchFamily="18" charset="0"/>
                <a:cs typeface="Times New Roman" panose="02020603050405020304" pitchFamily="18" charset="0"/>
              </a:rPr>
              <a:t>It is a route device which defines router of data </a:t>
            </a:r>
          </a:p>
          <a:p>
            <a:pPr algn="just"/>
            <a:r>
              <a:rPr lang="en-US" dirty="0">
                <a:solidFill>
                  <a:schemeClr val="tx1"/>
                </a:solidFill>
                <a:latin typeface="Times New Roman" panose="02020603050405020304" pitchFamily="18" charset="0"/>
                <a:cs typeface="Times New Roman" panose="02020603050405020304" pitchFamily="18" charset="0"/>
              </a:rPr>
              <a:t>It reads the packet and filter them</a:t>
            </a:r>
          </a:p>
          <a:p>
            <a:pPr algn="just"/>
            <a:r>
              <a:rPr lang="en-US" dirty="0">
                <a:solidFill>
                  <a:schemeClr val="tx1"/>
                </a:solidFill>
                <a:latin typeface="Times New Roman" panose="02020603050405020304" pitchFamily="18" charset="0"/>
                <a:cs typeface="Times New Roman" panose="02020603050405020304" pitchFamily="18" charset="0"/>
              </a:rPr>
              <a:t>It works on IP address network </a:t>
            </a:r>
          </a:p>
          <a:p>
            <a:pPr algn="just"/>
            <a:r>
              <a:rPr lang="en-US" dirty="0">
                <a:solidFill>
                  <a:schemeClr val="tx1"/>
                </a:solidFill>
                <a:latin typeface="Times New Roman" panose="02020603050405020304" pitchFamily="18" charset="0"/>
                <a:cs typeface="Times New Roman" panose="02020603050405020304" pitchFamily="18" charset="0"/>
              </a:rPr>
              <a:t>It manages all traffic inside the routing</a:t>
            </a:r>
          </a:p>
          <a:p>
            <a:pPr algn="just"/>
            <a:r>
              <a:rPr lang="en-US" dirty="0">
                <a:solidFill>
                  <a:schemeClr val="tx1"/>
                </a:solidFill>
                <a:latin typeface="Times New Roman" panose="02020603050405020304" pitchFamily="18" charset="0"/>
                <a:cs typeface="Times New Roman" panose="02020603050405020304" pitchFamily="18" charset="0"/>
              </a:rPr>
              <a:t>Here an example of CISCO ASR 920 router</a:t>
            </a:r>
          </a:p>
          <a:p>
            <a:pPr marL="0" indent="0" algn="just">
              <a:buNone/>
            </a:pPr>
            <a:endParaRPr lang="en-US"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US" dirty="0">
              <a:solidFill>
                <a:schemeClr val="tx1"/>
              </a:solidFill>
              <a:latin typeface="Times New Roman" panose="02020603050405020304" pitchFamily="18" charset="0"/>
              <a:cs typeface="Times New Roman" panose="02020603050405020304" pitchFamily="18" charset="0"/>
            </a:endParaRPr>
          </a:p>
          <a:p>
            <a:pPr marL="0" indent="0" algn="just">
              <a:buNone/>
            </a:pPr>
            <a:endParaRPr lang="en-US" dirty="0">
              <a:solidFill>
                <a:schemeClr val="tx1"/>
              </a:solidFill>
              <a:latin typeface="Times New Roman" panose="02020603050405020304" pitchFamily="18" charset="0"/>
              <a:cs typeface="Times New Roman" panose="02020603050405020304" pitchFamily="18" charset="0"/>
            </a:endParaRPr>
          </a:p>
        </p:txBody>
      </p:sp>
      <p:sp>
        <p:nvSpPr>
          <p:cNvPr id="4" name="AutoShape 4" descr="data:image/jpeg;base64,/9j/4AAQSkZJRgABAQAAAQABAAD/2wCEAAkGBxIPDQ8PDxIQEBEQDQ8QEA8QEA8PDxIQFRcWFhUXFRYZHSggGBolHhUVITIhJSorLi4uFx8zODMtNygtLisBCgoKDg0OFxAQGi0lIB0rLS0tLS0rLTAtLS0tNy0tLS0tLystLS0tLS0rLSstLS0tKy0tLS0tLS0rLS0tLS0tLf/AABEIALcBEwMBEQACEQEDEQH/xAAcAAACAgMBAQAAAAAAAAAAAAAAAgMEAQUGBwj/xABBEAACAgACBQgFCQgCAwAAAAAAAQIDBBEFBhIhMRNBUWFxgZGhFDJCUrEHIjRicnOCssEjMzVDkrPC0VPhJETw/8QAGgEBAAMBAQEAAAAAAAAAAAAAAAECAwUEBv/EACwRAQACAQMDAwQBBAMAAAAAAAABAgMRMUEEIVESMnETFDNhIlKBkfBCobH/2gAMAwEAAhEDEQA/APcQAAAAAAAAAAAjvxEK47Vkowj705KK8WTETOyJmI3aHHa7YGrNctyr6KYysz/F6vma16fJPDG3U445aPF/KXBfucPOXXZOMPKO18TWOknmWM9ZHENTiPlFxcvUhRX+Gc35yy8jSOlpyznq78aNbfrljp/+w49UIVR/xzNIwY44Zz1GSeVG3T2Ln62JxHddZFeCZaMdI4hSct55n/KvPH3S9a66XbbY/iy3pr4R6reZQu2T4yk+1snRXWS5gOrpLhKS7JNEaQaymhpG6Pq3XLstsXwZHpr4W9dvM/5WadYMXD1cTiPxWzn+ZsicdJ4hMZbxzK9Rrrjofz9vqnXU/gkyk4Mc8Lx1GSOWzw3yj4mP7yuifYp1vxzfwKT0teJaR1d+Yht8J8pVL/e0Ww665QsXnsmc9JPEtY6yvMN7gdcMFduV8YPotTq85ZJ9zMbYLxw2r1GO3Ld12KSUotST4OLTT70ZNtTAAAAAAAAAAAAAAAAAAABiUkk22kks23uSQHL6Y17wuHzjW3iJrmqa2E+ufDwzN6dPe2/Z579TSu3dxuk9fcXdmq3HDx6K1tTy65y/RI9VempG/d5L9Ve23ZzWJxE7ZbVs52S96cpTfizaIiNmEzM7oiUAAAAAAAAAAAAAAAAAAAsYLHW0POmyyp/UnKOfalxItWLbwmtprtLqNF/KFiaslfGGIj0v9nZ/Ull5d557dNWduz0U6u8b93aaG1ywmKyjt8jY/wCXdlBt9UuD8czzXwXq9dOopf8AToTFuAAAAAAAAAAAAAADn9ZdbKMDnB/tbss1TF8Ohzfsrz6jbHhtfvwwy564+3LzHTmseIxrfLTyhnuphnGpdGa9p9bzPdTFWmzn5Mtr7tQaMwBuNGauX35PZ5OD9uzNZrqjxfw6zO2SsNK4rWdJVqjh1DZk7JS/5NrZa7Fwy7czGc1tW0Ya6NZjdTZrfTZGf1ZrZl4rc/IvGaOVJwTxLQ4zRt1P72ucV72Wcf6luNYtE7SymsxvCoWVAAAAAABbwOj7L3lVFSfRt1xfg2mVm0RutWs22barVDEP1nVDtk2/JFJzVXjDZdp1K9+7ujX+rZSc/iF4weZXadUMOvWds+2SivJFZzWWjDVanoXCUVyslVHZhFybk5T3Lfzsj13mdNVvp0iNdHn11m3OUslHak3sxSUY58yS5keuHjmdUYAAAdBoDW7E4PKKlytS/k2NtJfUlxj8OoxyYa3+W2PPen7h6foDWGjHQzqllOKTnVLdZH/a60eHJitTd0MeWuSOzbGbUAAAAAAAAAAHH6862eir0fDv9vJJyluaqi/8nzLm49GfpwYfV/Kdnl6jP6P413eWTm5ScpNylJtuTbbbfFt87Pe5xQAAA2WC05iKfVsk17s/nx8+HcUnHWeF4yWjlvcFrmuF9WX1q3mv6X/synB4lrGfzDf4LTFF37uyOb9mXzJeDMppaN4a1vWdpXmVXazG6Aw92blWot+1X8x+W596LxktHLO2Os8MaN0BRh98Y7c/fsylLu5l3IWyWsVx1q5/WnV/Y2sRSvmcbIL2PrL6vw7OGuLJr2lllx6d4cubsABJRTKySjCMpyfCMU2yJnTciJnZ0ujNUJyyliJcmuOxDJz75cF5mNs0cN64Z5dfh6FXBQjtZJZLalKb8W8zCZ1eiI07JGyEqtGkabJOMLa5STy2VJN93STNZjeFYtE7S0evGO2aoULjY9qX2I8PF/lZrhr31ZZraRo4k9LzAAAAACbCYqdNkbKpOE4vOMovJr/a6iJiJjSUxMxOsPXtT9ZY46rKWUb60uUguDXNOPU+jmfc3zs2L0T+nTwZvqR33h0Ji3AAAAAAAAVdKYxYfD23S3qquU8unJbl38C1a+qYhW9vTWZ8PCcTiJW2Ttse1OybnJ9MnvZ1YiIjSHHmZmdZREoAAAAAAA9KjtLb2lHn2UnLuzaQ78Eacuu0ZrFhaK1CKxOXTNqz/LJdiR57YrTOvZ6K5axGndsI614V+1Ndtcv0KfRsv9aqaGsmFf8AOS7YWL4oj6VvCfq08po6awz/AJ9XfNL4kei3hP1K+XHaxaOqhLlcNZVOuT+dCFkJODfQk/V+B6cdpntZ5slYjvVR0VHDuf8A5MrIx5tiOafa+K7kWt6tP4q19Ov8nf6IlhtjLCurLnUGtr8XtZ9p5L+r/k9dPTp/FenJRTcmklvbbSSXWyq7n9J62VV5xpXLS6VurXfz93ia1wzO7G2aI2cnpLTF2I/eTez/AMcfmw8OfvzPRWkV2ee17W3UCyp7LJSacpSk0sk5NyaXRv5hoakAAAAAAAC/oPScsJiqr45/MkttL2q3umvDzyKXp66zC+O/otFnusZJpNb00mn1HKdhkAAAAAAAOe1+eWisTzbql3OyBtg/JDHqPxy8bOk5QAAAAAAAAAAACzgsDZfLZqhKb52vVXa+CIm0RumtZts6nRmp8VlLES2n/wAcM1HvlxfdkYWzeG9cH9R8bqbXLfTOVb92Xz4/o15kRmnlM4I4c/pHV++hOUoxlBcZwkmvB5PyNq5K2Y2x2qraLw8bbYwlbyLfqT2dpbXMm81l2k2mYjZFYiZ30dLitWMRZFRniuUUeCmp5fFmMZaxtDacVp3lRnqdeuE6X+Ka/wAS31qq/QshnqniVwVb7LF+qRP1qo+jZDPVrFL+Vn2Trf6k/Vp5R9K/hRxmAspaVsHBvgm45vwZeLROyk1mN1YlAAAAAAABge86Gz9Ew2fH0enPt2Ecm/un5djH7I+FwquAAAAAADmPlLllobFtcUqmu3lYG2D8kMs/45ePUWqcVJc/FdD50dJyZjQ4AAAAAAAW9FYN34iupe1L5z6IrfJ+CZW1vTGq1a+qYh0uN1MW90WNfVsWa/qX+jGM/mG04PEptGaoVwylfLlJe5HONa7XxfkRbNM7JrhiN3R1VRhFRhFRiuEYpJLuRjM6tojQuIxEKoudkowiueTSX/ZMRM7EzEbua0nrhFZxw8dp/wDJNNR7o8X35G1cPlhbP/S5bG46y+W1bOU3zJ+quxLcjeKxGzCbTO6sSh2OqusGezh73v4VWPn6IyfT0PnPPlx8w9GLJxLqzB6AAs45pres1lmm0+5rgBzGkNT1JuVVstp72rfn5v7S3+TN65vMMLYNdpc/jdA4inNyrckvar+evLeu9GsZKzyxnHaOGsLqAAAAACzgMPyk0vZW+XZ0d4VtOkPc9GfR6Pua/wAqOVk90/LtYvZX4hZKLgAAAAAA5f5Tf4LjPs1f3IG2D8kMs/sl4NhMS63nxT4r/wC5zpubMatzVaprOLzXmu0hmcAAAAAA7LUbA5RniJLfL9nD7K3yfjkvwnnzW4ejBXl1Rg9BbLIx3ylGP2ml8QjVRu01hocbq+yMtt+WZaKWnhWclY5cdp2zD2yc4Yi+yXMpwco9ib2dldx6aRaO0w815rPeJaQ0ZgAAANvZrHiZVRq28slk5x3WSXXL/WRn9KuurT6ttNFPC6Suqeddk4782s84t9ae5lprE7wrFpjaW9wWuVkd11cZr3oPYl4cH5Gc4Y4axnnlvcFrJhrclt8nL3bVsefDzMpxWhrXLWW2i81mt6fBrejNo0Wn8Vgo5q+MLLPdgk7e+Syy72a44vwyyTTlw2IlFzbri4Rz3RcttpduSPTGvLyzpwiJQAJsNh5WPJcOd8yCJnRvcNQq47Me987ZLKZ1esaL+jUfcV/lRycnun5d7F7K/ELRRcAAAAAAHL/Kb/BcZ9mr+5A2wfkhln9kvAEdNzktNji84vIIlsqMcnulufTzf9EKTC2nnvQQAAAA2lWn8RCuNdc1CEIpJRhDPvbTeZScdZnWV4yWiNIV7tKXz9a619W3JLwRMUrHCJvaeVSTz3vf1veWVYAAAAAAAAAAAAAmpxVkE1Cc4JrJqMpRT7kRMRO6YmY2QkoADQg28km30IC/h9Hc83+FfqydFJt4bKuCiskskuZBRKiUPU9F/RqPuK/yo5GT3T8u/i9lfiFoouAAAAAADl/lN/guM+zV/cgbYPyQyz+yXgCOm5x0EGQE1VjjwbQQt141+0s+tbiEaJ4YiL58u3cFdEqYAAAAAAAAAAAAAAAAABlJvhv7AJ68JJ82XaFfVCzVgIr1m35IlE2Xa4KKySS7AqkRKDohB0SPU9F/RqPuK/yo5GT3T8u/i9lfiFoouAAAAAADl/lN/guM+zV/cgbYPyQyz+yXgCOm5x0EGQDoIOgHQQki8uAEsbpdIRokjc+oGh1b1EI0MpgZzAyBnIDOywhlVsGplS+oGplh+vyJNUkcMusaI1SxoiuZd+8I1TRQQkRKDIgOgg6JDohB0SPU9F/RqPua/wAqORk90/Lv4vZX4haKLgAAAAAA5f5Tf4LjPs1f3IG2D8kMs/sl4AjpucdBBkA6CDoB0EHQDoB0EHQDRCDoB0A6CDoBkEJEAyCDoB0EHQDolBkQHQQdEh0Qg6JHqei/o1H3Ff5UcjJ7p+XfxeyvxC0UXAAAAAABy/ym/wAFxn2av7kDbB+SGWf2S8AR03OOggyAdBB0A6CDoB0A6CDoBohB0A6AdBB0AyCEiAZBB0A6CDoB0SgyIDoIOiQ6IQdEj1PRf0aj7iv8qORk90/Lv4vZX4haKLgAAAAAA5v5RaHZobGqO9qlT7oSjN+UWa4J0yQyzR/CXz4jqOcdBBkA6CDoB0EHQDoB0EHQDRCDoB0A6CDoBkEJEAyCDoB0EHQDolBkQHQQdEh0Qg6JHq+CrcKa4PjGuEX2pJHHtOtpl9BSNKxCYqsAAAAABsCK9RlGUJJSjKLjKL4OLWTQHztrZoCej8XOiWbrec6LPfqb3fiXB9a60dXFki9dXMyU9FtGpRozMgHQQdAOgg6AdAOgg6AaIQdAOgHQQdAMghIgGQQdAOgg6AdEoMiA6CDokOiEN5qtox33qcl+zqkpS65LfGP6vq7TDqMnorpzL1dLh9d9Z2h6GpHNdhkAAAABXICOUwIZzA0msuhqsfQ6blw312L1659Mf1XOXx5JpOsKZMcXjSXi+n9AXYC3YuWcW3yd0U+Tmup8z+q9/wATpY8lbxrDn5Mc0nSWsRozOgg6AdBB0A6AdBB0A0Qg6AdAOgg6AZBCRAMgg6AdBB0A6JQZEB0EHRI2miNEzxDz9WtPfN8/VHpZhlzRj+W+Hp7ZZ/Xl3WCqjVCNda2Yx4L4t9LOda02nWXYpSKR6arkZlVk0ZAOAAYkwIZsCGcgIJyAgnICnjKoWwlXZGM4SWUoySlF9xMTMTrCJiJjSXAac1DWbng5Zc/I2Pd+Gf6PxPXj6ri7yZOm5q47F4KyiWzdCVb+ssk+x8H3HrraLd4l5bVmu8IkWVOgg6AdAOgg6AaIQdAOgHQQdAMghIgGQQdAOgg6AdEoMiBZwuFnY8oRb6+CXeUtkrTeV6Yr39sOg0doOMcpWvbfur1O/pPJk6qZ7V7Pfi6Ksd79/wDx0NTySS3JbkluSPI9yxCQE8JATwkBNFgOAkgIZgQzArzAgmBXsArWAU8VTGcXGcYzi+MZJST7mTEzHeETET2lzWkNU6J5uvapf1XtQ/pf6NG9epvG/dhbpqTt2aLFasXQ9RxsXU9mXg93meivVUnfs89ulvG3drLsJZX68Jx63F5ePA3rettpYWpau8I0WVSIIOgGiEHQDoB0EHQDIISIBkEHQDoIT1USlwi33ZIpbJSu8tK4r22heo0XJ+s1HzZhbqqxtGr0V6K8+6dGzwujK48VtP63DwPPbqb2/T1U6THXfv8ALbVLLcty6EYPTEaLNYFiAFiAFiAE0AJ4ASoDEkBDNAQziBBOIEE4gV5xArzgBXsgBWsrArWVgVrKgKGI0fCXrQi+vZWfiXjJaNpUnHWd4ULdDV8ya7G/1NI6nJHLOemxzwqz0OuaUu/JmkdXbmGc9JXiUMtGNcH5Fo6uOYUno54krwMl0eZb7uviVZ6O3mB6JLqJ+6p+1ftL/r/f7MrDSH3VP2faZP0dYeQ+6p+z7PJ5j/f7JI4aRH3dfCfs7eYSwwb6fIrPV+IWjovNv+k8MD0tlJ6u3ELx0VOZlarwMejPtbKT1GSeWkdLijhcpwyXBJdxlN7TvLWuOtdoW66yq6zXWBZrgBYrgBZhACxCIE8IgTwiBPCIE0UA4AAriBFKAEM4AQzrAgnWBBOoCCdQEM6QK86AIJ4cCGeHAgnhgIpYUCKWEAjeDAX0MA9CAysGA8cGBJHCATRwoE0MMBNDDgTwoAnhSBPCkCeFQE8KwJ4VgTwgBNGAEsYASAAAAAYaAWUAIpVgRSqAilSBDKkCKVAEUqAIpYcCKWGAjlhgI3hQEeFAV4UDHogB6IBn0QDKwoDrCgPHDASRwwEscOBLHDgSxoAljSBLGkCaNQEsagJY1gSKIGQAAAAAAAAADDiAjrAR0gRypAjdACOgBHhwEeHAR4YDDwwC+jAY9GAPRgM+jAZWGAZYYBlhwGWHAdYcCRUAPGgCSNIEiqAdQAykBkAAAAAAAAAAAAAAAAAAxkBjYQGHWgMckAvIgY5AA5ADHIAHIAHIAZ5ADPIgZVIGVUgG2EBnZQBkBkAAAAAAAAAAAP/Z"/>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rebuchet MS"/>
              <a:ea typeface="+mn-ea"/>
              <a:cs typeface="+mn-cs"/>
            </a:endParaRPr>
          </a:p>
        </p:txBody>
      </p:sp>
      <p:pic>
        <p:nvPicPr>
          <p:cNvPr id="1032" name="Picture 8" descr="http://www.clker.com/cliparts/6/c/4/a/1195429795336159975juanjo_Router.svg.hi.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6202" y="3782200"/>
            <a:ext cx="2735751" cy="181927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C1E78C99-C44D-413A-813E-D6D9DFD31765}"/>
              </a:ext>
            </a:extLst>
          </p:cNvPr>
          <p:cNvPicPr>
            <a:picLocks noChangeAspect="1"/>
          </p:cNvPicPr>
          <p:nvPr/>
        </p:nvPicPr>
        <p:blipFill>
          <a:blip r:embed="rId4"/>
          <a:stretch>
            <a:fillRect/>
          </a:stretch>
        </p:blipFill>
        <p:spPr>
          <a:xfrm>
            <a:off x="4281290" y="3573945"/>
            <a:ext cx="5069835" cy="1839619"/>
          </a:xfrm>
          <a:prstGeom prst="rect">
            <a:avLst/>
          </a:prstGeom>
        </p:spPr>
      </p:pic>
    </p:spTree>
    <p:extLst>
      <p:ext uri="{BB962C8B-B14F-4D97-AF65-F5344CB8AC3E}">
        <p14:creationId xmlns:p14="http://schemas.microsoft.com/office/powerpoint/2010/main" val="1359958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u="sng" dirty="0">
                <a:latin typeface="Times New Roman" panose="02020603050405020304" pitchFamily="18" charset="0"/>
                <a:cs typeface="Times New Roman" panose="02020603050405020304" pitchFamily="18" charset="0"/>
              </a:rPr>
              <a:t>SWITCH</a:t>
            </a:r>
            <a:br>
              <a:rPr lang="en-US" dirty="0"/>
            </a:br>
            <a:endParaRPr lang="en-US" dirty="0"/>
          </a:p>
        </p:txBody>
      </p:sp>
      <p:sp>
        <p:nvSpPr>
          <p:cNvPr id="3" name="Content Placeholder 2"/>
          <p:cNvSpPr>
            <a:spLocks noGrp="1"/>
          </p:cNvSpPr>
          <p:nvPr>
            <p:ph idx="1"/>
          </p:nvPr>
        </p:nvSpPr>
        <p:spPr>
          <a:xfrm>
            <a:off x="677334" y="1464553"/>
            <a:ext cx="8596668" cy="3880773"/>
          </a:xfrm>
        </p:spPr>
        <p:txBody>
          <a:bodyPr/>
          <a:lstStyle/>
          <a:p>
            <a:r>
              <a:rPr lang="en-US" dirty="0">
                <a:latin typeface="Times New Roman" panose="02020603050405020304" pitchFamily="18" charset="0"/>
                <a:cs typeface="Times New Roman" panose="02020603050405020304" pitchFamily="18" charset="0"/>
              </a:rPr>
              <a:t>Switch is a computer networking device that connects devices together on a computer network, by using packet switching to receive, process and forward data to the destination device. </a:t>
            </a:r>
          </a:p>
          <a:p>
            <a:r>
              <a:rPr lang="en-US" dirty="0">
                <a:latin typeface="Times New Roman" panose="02020603050405020304" pitchFamily="18" charset="0"/>
                <a:cs typeface="Times New Roman" panose="02020603050405020304" pitchFamily="18" charset="0"/>
              </a:rPr>
              <a:t>Here an example of CISCO SWITCH 2960-24T switch</a:t>
            </a:r>
          </a:p>
        </p:txBody>
      </p:sp>
      <p:pic>
        <p:nvPicPr>
          <p:cNvPr id="2054" name="Picture 6" descr="http://www.secureitstore.com/images/C2960/C2960-24TT-L/C2960-24TT-L-f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8820" y="3116476"/>
            <a:ext cx="5715000" cy="222885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s://encrypted-tbn0.gstatic.com/images?q=tbn:ANd9GcRAAnCNj4H8JeL4eYmMFjTf1ttPtqu_H2HbHF4rjS3RTvNI-5aH"/>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7152" y="3649875"/>
            <a:ext cx="2705100" cy="1695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5490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1" u="sng" dirty="0">
                <a:latin typeface="Times New Roman" panose="02020603050405020304" pitchFamily="18" charset="0"/>
                <a:cs typeface="Times New Roman" panose="02020603050405020304" pitchFamily="18" charset="0"/>
              </a:rPr>
              <a:t>IP ADDRESSING and SUBNETTING</a:t>
            </a:r>
            <a:br>
              <a:rPr lang="en-US" sz="2400" b="1" u="sng" dirty="0">
                <a:latin typeface="Times New Roman" panose="02020603050405020304" pitchFamily="18" charset="0"/>
                <a:cs typeface="Times New Roman" panose="02020603050405020304" pitchFamily="18" charset="0"/>
              </a:rPr>
            </a:br>
            <a:br>
              <a:rPr lang="en-US" sz="2400" b="1" u="sng" dirty="0">
                <a:latin typeface="Times New Roman" panose="02020603050405020304" pitchFamily="18" charset="0"/>
                <a:cs typeface="Times New Roman" panose="02020603050405020304" pitchFamily="18" charset="0"/>
              </a:rPr>
            </a:br>
            <a:r>
              <a:rPr lang="en-US" sz="2400" b="1" u="sng" dirty="0">
                <a:latin typeface="Times New Roman" panose="02020603050405020304" pitchFamily="18" charset="0"/>
                <a:cs typeface="Times New Roman" panose="02020603050405020304" pitchFamily="18" charset="0"/>
              </a:rPr>
              <a:t>IP ADDRESSING</a:t>
            </a:r>
          </a:p>
        </p:txBody>
      </p:sp>
      <p:sp>
        <p:nvSpPr>
          <p:cNvPr id="3" name="Content Placeholder 2"/>
          <p:cNvSpPr>
            <a:spLocks noGrp="1"/>
          </p:cNvSpPr>
          <p:nvPr>
            <p:ph idx="1"/>
          </p:nvPr>
        </p:nvSpPr>
        <p:spPr/>
        <p:txBody>
          <a:bodyPr/>
          <a:lstStyle/>
          <a:p>
            <a:r>
              <a:rPr lang="en-US" b="1" dirty="0">
                <a:latin typeface="Times New Roman" panose="02020603050405020304" pitchFamily="18" charset="0"/>
                <a:cs typeface="Times New Roman" panose="02020603050405020304" pitchFamily="18" charset="0"/>
              </a:rPr>
              <a:t>Internet Protocol address</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IP address</a:t>
            </a:r>
            <a:r>
              <a:rPr lang="en-US" dirty="0">
                <a:latin typeface="Times New Roman" panose="02020603050405020304" pitchFamily="18" charset="0"/>
                <a:cs typeface="Times New Roman" panose="02020603050405020304" pitchFamily="18" charset="0"/>
              </a:rPr>
              <a:t>) is a numerical label assigned to each device (e.g., computer, printer) participating in a computer network that uses the Internet Protocol for communication.</a:t>
            </a:r>
          </a:p>
          <a:p>
            <a:r>
              <a:rPr lang="en-US" dirty="0">
                <a:latin typeface="Times New Roman" panose="02020603050405020304" pitchFamily="18" charset="0"/>
                <a:cs typeface="Times New Roman" panose="02020603050405020304" pitchFamily="18" charset="0"/>
              </a:rPr>
              <a:t>Types of IP address </a:t>
            </a:r>
          </a:p>
          <a:p>
            <a:r>
              <a:rPr lang="en-US" dirty="0">
                <a:latin typeface="Times New Roman" panose="02020603050405020304" pitchFamily="18" charset="0"/>
                <a:cs typeface="Times New Roman" panose="02020603050405020304" pitchFamily="18" charset="0"/>
              </a:rPr>
              <a:t>IPv4 – Internet Protocol version 4</a:t>
            </a:r>
          </a:p>
          <a:p>
            <a:r>
              <a:rPr lang="en-US" dirty="0">
                <a:latin typeface="Times New Roman" panose="02020603050405020304" pitchFamily="18" charset="0"/>
                <a:cs typeface="Times New Roman" panose="02020603050405020304" pitchFamily="18" charset="0"/>
              </a:rPr>
              <a:t>IPv6 – Internet Protocol version 6</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5527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1" u="sng" dirty="0">
                <a:latin typeface="Times New Roman" panose="02020603050405020304" pitchFamily="18" charset="0"/>
                <a:cs typeface="Times New Roman" panose="02020603050405020304" pitchFamily="18" charset="0"/>
              </a:rPr>
              <a:t>SUBNETTING</a:t>
            </a:r>
          </a:p>
        </p:txBody>
      </p:sp>
      <p:sp>
        <p:nvSpPr>
          <p:cNvPr id="3" name="Content Placeholder 2"/>
          <p:cNvSpPr>
            <a:spLocks noGrp="1"/>
          </p:cNvSpPr>
          <p:nvPr>
            <p:ph idx="1"/>
          </p:nvPr>
        </p:nvSpPr>
        <p:spPr>
          <a:xfrm>
            <a:off x="677334" y="1614678"/>
            <a:ext cx="8596668" cy="3880773"/>
          </a:xfrm>
        </p:spPr>
        <p:txBody>
          <a:bodyPr/>
          <a:lstStyle/>
          <a:p>
            <a:pPr algn="just"/>
            <a:r>
              <a:rPr lang="en-US" dirty="0">
                <a:solidFill>
                  <a:schemeClr val="tx1"/>
                </a:solidFill>
                <a:latin typeface="Times New Roman" panose="02020603050405020304" pitchFamily="18" charset="0"/>
                <a:cs typeface="Times New Roman" panose="02020603050405020304" pitchFamily="18" charset="0"/>
              </a:rPr>
              <a:t>It is process of </a:t>
            </a:r>
            <a:r>
              <a:rPr lang="en-US" dirty="0" err="1">
                <a:solidFill>
                  <a:schemeClr val="tx1"/>
                </a:solidFill>
                <a:latin typeface="Times New Roman" panose="02020603050405020304" pitchFamily="18" charset="0"/>
                <a:cs typeface="Times New Roman" panose="02020603050405020304" pitchFamily="18" charset="0"/>
              </a:rPr>
              <a:t>dividation</a:t>
            </a:r>
            <a:r>
              <a:rPr lang="en-US" dirty="0">
                <a:solidFill>
                  <a:schemeClr val="tx1"/>
                </a:solidFill>
                <a:latin typeface="Times New Roman" panose="02020603050405020304" pitchFamily="18" charset="0"/>
                <a:cs typeface="Times New Roman" panose="02020603050405020304" pitchFamily="18" charset="0"/>
              </a:rPr>
              <a:t> of IPs into subparts.</a:t>
            </a:r>
          </a:p>
          <a:p>
            <a:pPr algn="just"/>
            <a:r>
              <a:rPr lang="en-US" dirty="0">
                <a:solidFill>
                  <a:schemeClr val="tx1"/>
                </a:solidFill>
                <a:latin typeface="Times New Roman" panose="02020603050405020304" pitchFamily="18" charset="0"/>
                <a:cs typeface="Times New Roman" panose="02020603050405020304" pitchFamily="18" charset="0"/>
              </a:rPr>
              <a:t>We require </a:t>
            </a:r>
            <a:r>
              <a:rPr lang="en-US" dirty="0" err="1">
                <a:solidFill>
                  <a:schemeClr val="tx1"/>
                </a:solidFill>
                <a:latin typeface="Times New Roman" panose="02020603050405020304" pitchFamily="18" charset="0"/>
                <a:cs typeface="Times New Roman" panose="02020603050405020304" pitchFamily="18" charset="0"/>
              </a:rPr>
              <a:t>subnetting</a:t>
            </a:r>
            <a:r>
              <a:rPr lang="en-US" dirty="0">
                <a:solidFill>
                  <a:schemeClr val="tx1"/>
                </a:solidFill>
                <a:latin typeface="Times New Roman" panose="02020603050405020304" pitchFamily="18" charset="0"/>
                <a:cs typeface="Times New Roman" panose="02020603050405020304" pitchFamily="18" charset="0"/>
              </a:rPr>
              <a:t> in order to reduce the cost</a:t>
            </a:r>
          </a:p>
          <a:p>
            <a:pPr algn="just"/>
            <a:r>
              <a:rPr lang="en-US" dirty="0">
                <a:solidFill>
                  <a:schemeClr val="tx1"/>
                </a:solidFill>
                <a:latin typeface="Times New Roman" panose="02020603050405020304" pitchFamily="18" charset="0"/>
                <a:cs typeface="Times New Roman" panose="02020603050405020304" pitchFamily="18" charset="0"/>
              </a:rPr>
              <a:t>Example: Suppose we want to buy 100 IPs and each having cost of 260 </a:t>
            </a:r>
          </a:p>
          <a:p>
            <a:pPr algn="just"/>
            <a:r>
              <a:rPr lang="en-US" dirty="0">
                <a:solidFill>
                  <a:schemeClr val="tx1"/>
                </a:solidFill>
                <a:latin typeface="Times New Roman" panose="02020603050405020304" pitchFamily="18" charset="0"/>
                <a:cs typeface="Times New Roman" panose="02020603050405020304" pitchFamily="18" charset="0"/>
              </a:rPr>
              <a:t>=&gt; Total Cost = 260 *100=&gt; 26000</a:t>
            </a:r>
          </a:p>
          <a:p>
            <a:pPr algn="just"/>
            <a:r>
              <a:rPr lang="en-US" dirty="0">
                <a:solidFill>
                  <a:schemeClr val="tx1"/>
                </a:solidFill>
                <a:latin typeface="Times New Roman" panose="02020603050405020304" pitchFamily="18" charset="0"/>
                <a:cs typeface="Times New Roman" panose="02020603050405020304" pitchFamily="18" charset="0"/>
              </a:rPr>
              <a:t>But through </a:t>
            </a:r>
            <a:r>
              <a:rPr lang="en-US" dirty="0" err="1">
                <a:solidFill>
                  <a:schemeClr val="tx1"/>
                </a:solidFill>
                <a:latin typeface="Times New Roman" panose="02020603050405020304" pitchFamily="18" charset="0"/>
                <a:cs typeface="Times New Roman" panose="02020603050405020304" pitchFamily="18" charset="0"/>
              </a:rPr>
              <a:t>subnetting</a:t>
            </a:r>
            <a:r>
              <a:rPr lang="en-US" dirty="0">
                <a:solidFill>
                  <a:schemeClr val="tx1"/>
                </a:solidFill>
                <a:latin typeface="Times New Roman" panose="02020603050405020304" pitchFamily="18" charset="0"/>
                <a:cs typeface="Times New Roman" panose="02020603050405020304" pitchFamily="18" charset="0"/>
              </a:rPr>
              <a:t> we need only single IP which is divided through </a:t>
            </a:r>
            <a:r>
              <a:rPr lang="en-US" dirty="0" err="1">
                <a:solidFill>
                  <a:schemeClr val="tx1"/>
                </a:solidFill>
                <a:latin typeface="Times New Roman" panose="02020603050405020304" pitchFamily="18" charset="0"/>
                <a:cs typeface="Times New Roman" panose="02020603050405020304" pitchFamily="18" charset="0"/>
              </a:rPr>
              <a:t>subnetting</a:t>
            </a:r>
            <a:r>
              <a:rPr lang="en-US" dirty="0">
                <a:solidFill>
                  <a:schemeClr val="tx1"/>
                </a:solidFill>
                <a:latin typeface="Times New Roman" panose="02020603050405020304" pitchFamily="18" charset="0"/>
                <a:cs typeface="Times New Roman" panose="02020603050405020304" pitchFamily="18" charset="0"/>
              </a:rPr>
              <a:t> into different IPs as below:</a:t>
            </a:r>
          </a:p>
          <a:p>
            <a:pPr algn="just"/>
            <a:r>
              <a:rPr lang="en-US" dirty="0">
                <a:solidFill>
                  <a:schemeClr val="tx1"/>
                </a:solidFill>
                <a:latin typeface="Times New Roman" panose="02020603050405020304" pitchFamily="18" charset="0"/>
                <a:cs typeface="Times New Roman" panose="02020603050405020304" pitchFamily="18" charset="0"/>
              </a:rPr>
              <a:t>Example: 192.168.1.0 Main IP</a:t>
            </a:r>
          </a:p>
          <a:p>
            <a:pPr marL="0" indent="0" algn="just">
              <a:buNone/>
            </a:pPr>
            <a:r>
              <a:rPr lang="en-US" dirty="0">
                <a:solidFill>
                  <a:schemeClr val="tx1"/>
                </a:solidFill>
                <a:latin typeface="Times New Roman" panose="02020603050405020304" pitchFamily="18" charset="0"/>
                <a:cs typeface="Times New Roman" panose="02020603050405020304" pitchFamily="18" charset="0"/>
              </a:rPr>
              <a:t>                    192.168.1.1 </a:t>
            </a:r>
          </a:p>
          <a:p>
            <a:pPr marL="0" indent="0" algn="just">
              <a:buNone/>
            </a:pPr>
            <a:r>
              <a:rPr lang="en-US" dirty="0">
                <a:solidFill>
                  <a:schemeClr val="tx1"/>
                </a:solidFill>
                <a:latin typeface="Times New Roman" panose="02020603050405020304" pitchFamily="18" charset="0"/>
                <a:cs typeface="Times New Roman" panose="02020603050405020304" pitchFamily="18" charset="0"/>
              </a:rPr>
              <a:t>                    192.168.1.2</a:t>
            </a:r>
          </a:p>
          <a:p>
            <a:pPr marL="0" indent="0" algn="just">
              <a:buNone/>
            </a:pPr>
            <a:r>
              <a:rPr lang="en-US" dirty="0">
                <a:solidFill>
                  <a:schemeClr val="tx1"/>
                </a:solidFill>
                <a:latin typeface="Times New Roman" panose="02020603050405020304" pitchFamily="18" charset="0"/>
                <a:cs typeface="Times New Roman" panose="02020603050405020304" pitchFamily="18" charset="0"/>
              </a:rPr>
              <a:t>                    192.168.1.3       and so on……………</a:t>
            </a:r>
          </a:p>
        </p:txBody>
      </p:sp>
    </p:spTree>
    <p:extLst>
      <p:ext uri="{BB962C8B-B14F-4D97-AF65-F5344CB8AC3E}">
        <p14:creationId xmlns:p14="http://schemas.microsoft.com/office/powerpoint/2010/main" val="32377883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6140" y="412467"/>
            <a:ext cx="8596668" cy="1320800"/>
          </a:xfrm>
        </p:spPr>
        <p:txBody>
          <a:bodyPr>
            <a:normAutofit/>
          </a:bodyPr>
          <a:lstStyle/>
          <a:p>
            <a:r>
              <a:rPr lang="en-US" sz="2400" b="1" u="sng" dirty="0">
                <a:latin typeface="Times New Roman" panose="02020603050405020304" pitchFamily="18" charset="0"/>
                <a:cs typeface="Times New Roman" panose="02020603050405020304" pitchFamily="18" charset="0"/>
              </a:rPr>
              <a:t>CONCEPT OF CLASSES</a:t>
            </a:r>
          </a:p>
        </p:txBody>
      </p:sp>
      <p:sp>
        <p:nvSpPr>
          <p:cNvPr id="3" name="Content Placeholder 2"/>
          <p:cNvSpPr>
            <a:spLocks noGrp="1"/>
          </p:cNvSpPr>
          <p:nvPr>
            <p:ph idx="1"/>
          </p:nvPr>
        </p:nvSpPr>
        <p:spPr>
          <a:xfrm>
            <a:off x="232012" y="1733267"/>
            <a:ext cx="9041990" cy="4308096"/>
          </a:xfrm>
        </p:spPr>
        <p:txBody>
          <a:bodyPr>
            <a:normAutofit/>
          </a:bodyPr>
          <a:lstStyle/>
          <a:p>
            <a:r>
              <a:rPr lang="en-US" dirty="0">
                <a:latin typeface="Times New Roman" panose="02020603050405020304" pitchFamily="18" charset="0"/>
                <a:cs typeface="Times New Roman" panose="02020603050405020304" pitchFamily="18" charset="0"/>
              </a:rPr>
              <a:t>There are five types of classes namely A,B,C,D,E described below.</a:t>
            </a:r>
          </a:p>
          <a:p>
            <a:r>
              <a:rPr lang="en-US" dirty="0">
                <a:latin typeface="Times New Roman" panose="02020603050405020304" pitchFamily="18" charset="0"/>
                <a:cs typeface="Times New Roman" panose="02020603050405020304" pitchFamily="18" charset="0"/>
              </a:rPr>
              <a:t>But in Practical Networking we prefer CLASS C only.</a:t>
            </a:r>
          </a:p>
        </p:txBody>
      </p:sp>
      <p:graphicFrame>
        <p:nvGraphicFramePr>
          <p:cNvPr id="4" name="Table 3"/>
          <p:cNvGraphicFramePr>
            <a:graphicFrameLocks noGrp="1"/>
          </p:cNvGraphicFramePr>
          <p:nvPr/>
        </p:nvGraphicFramePr>
        <p:xfrm>
          <a:off x="421564" y="2964229"/>
          <a:ext cx="8681495" cy="3582844"/>
        </p:xfrm>
        <a:graphic>
          <a:graphicData uri="http://schemas.openxmlformats.org/drawingml/2006/table">
            <a:tbl>
              <a:tblPr firstRow="1" bandRow="1">
                <a:tableStyleId>{5C22544A-7EE6-4342-B048-85BDC9FD1C3A}</a:tableStyleId>
              </a:tblPr>
              <a:tblGrid>
                <a:gridCol w="637783">
                  <a:extLst>
                    <a:ext uri="{9D8B030D-6E8A-4147-A177-3AD203B41FA5}">
                      <a16:colId xmlns:a16="http://schemas.microsoft.com/office/drawing/2014/main" val="20000"/>
                    </a:ext>
                  </a:extLst>
                </a:gridCol>
                <a:gridCol w="852735">
                  <a:extLst>
                    <a:ext uri="{9D8B030D-6E8A-4147-A177-3AD203B41FA5}">
                      <a16:colId xmlns:a16="http://schemas.microsoft.com/office/drawing/2014/main" val="20001"/>
                    </a:ext>
                  </a:extLst>
                </a:gridCol>
                <a:gridCol w="1578197">
                  <a:extLst>
                    <a:ext uri="{9D8B030D-6E8A-4147-A177-3AD203B41FA5}">
                      <a16:colId xmlns:a16="http://schemas.microsoft.com/office/drawing/2014/main" val="20002"/>
                    </a:ext>
                  </a:extLst>
                </a:gridCol>
                <a:gridCol w="1107282">
                  <a:extLst>
                    <a:ext uri="{9D8B030D-6E8A-4147-A177-3AD203B41FA5}">
                      <a16:colId xmlns:a16="http://schemas.microsoft.com/office/drawing/2014/main" val="20003"/>
                    </a:ext>
                  </a:extLst>
                </a:gridCol>
                <a:gridCol w="1043646">
                  <a:extLst>
                    <a:ext uri="{9D8B030D-6E8A-4147-A177-3AD203B41FA5}">
                      <a16:colId xmlns:a16="http://schemas.microsoft.com/office/drawing/2014/main" val="20004"/>
                    </a:ext>
                  </a:extLst>
                </a:gridCol>
                <a:gridCol w="1565470">
                  <a:extLst>
                    <a:ext uri="{9D8B030D-6E8A-4147-A177-3AD203B41FA5}">
                      <a16:colId xmlns:a16="http://schemas.microsoft.com/office/drawing/2014/main" val="20005"/>
                    </a:ext>
                  </a:extLst>
                </a:gridCol>
                <a:gridCol w="1896382">
                  <a:extLst>
                    <a:ext uri="{9D8B030D-6E8A-4147-A177-3AD203B41FA5}">
                      <a16:colId xmlns:a16="http://schemas.microsoft.com/office/drawing/2014/main" val="20006"/>
                    </a:ext>
                  </a:extLst>
                </a:gridCol>
              </a:tblGrid>
              <a:tr h="628358">
                <a:tc>
                  <a:txBody>
                    <a:bodyPr/>
                    <a:lstStyle/>
                    <a:p>
                      <a:r>
                        <a:rPr lang="en-US" dirty="0"/>
                        <a:t>S.NO</a:t>
                      </a:r>
                    </a:p>
                  </a:txBody>
                  <a:tcPr/>
                </a:tc>
                <a:tc>
                  <a:txBody>
                    <a:bodyPr/>
                    <a:lstStyle/>
                    <a:p>
                      <a:r>
                        <a:rPr lang="en-US" dirty="0"/>
                        <a:t>CLASS</a:t>
                      </a:r>
                    </a:p>
                  </a:txBody>
                  <a:tcPr/>
                </a:tc>
                <a:tc>
                  <a:txBody>
                    <a:bodyPr/>
                    <a:lstStyle/>
                    <a:p>
                      <a:r>
                        <a:rPr lang="en-US" dirty="0"/>
                        <a:t>NETWORK BIT </a:t>
                      </a:r>
                    </a:p>
                  </a:txBody>
                  <a:tcPr/>
                </a:tc>
                <a:tc>
                  <a:txBody>
                    <a:bodyPr/>
                    <a:lstStyle/>
                    <a:p>
                      <a:r>
                        <a:rPr lang="en-US" dirty="0"/>
                        <a:t>HOST BIT</a:t>
                      </a:r>
                    </a:p>
                  </a:txBody>
                  <a:tcPr/>
                </a:tc>
                <a:tc>
                  <a:txBody>
                    <a:bodyPr/>
                    <a:lstStyle/>
                    <a:p>
                      <a:r>
                        <a:rPr lang="en-US" dirty="0"/>
                        <a:t>RANGE</a:t>
                      </a:r>
                    </a:p>
                  </a:txBody>
                  <a:tcPr/>
                </a:tc>
                <a:tc>
                  <a:txBody>
                    <a:bodyPr/>
                    <a:lstStyle/>
                    <a:p>
                      <a:r>
                        <a:rPr lang="en-US" dirty="0"/>
                        <a:t>SUBNET</a:t>
                      </a:r>
                    </a:p>
                  </a:txBody>
                  <a:tcPr/>
                </a:tc>
                <a:tc>
                  <a:txBody>
                    <a:bodyPr/>
                    <a:lstStyle/>
                    <a:p>
                      <a:r>
                        <a:rPr lang="en-US" dirty="0"/>
                        <a:t>WILDMASK</a:t>
                      </a:r>
                    </a:p>
                  </a:txBody>
                  <a:tcPr/>
                </a:tc>
                <a:extLst>
                  <a:ext uri="{0D108BD9-81ED-4DB2-BD59-A6C34878D82A}">
                    <a16:rowId xmlns:a16="http://schemas.microsoft.com/office/drawing/2014/main" val="10000"/>
                  </a:ext>
                </a:extLst>
              </a:tr>
              <a:tr h="575671">
                <a:tc>
                  <a:txBody>
                    <a:bodyPr/>
                    <a:lstStyle/>
                    <a:p>
                      <a:r>
                        <a:rPr lang="en-US" dirty="0"/>
                        <a:t>1</a:t>
                      </a:r>
                    </a:p>
                  </a:txBody>
                  <a:tcPr/>
                </a:tc>
                <a:tc>
                  <a:txBody>
                    <a:bodyPr/>
                    <a:lstStyle/>
                    <a:p>
                      <a:r>
                        <a:rPr lang="en-US" dirty="0"/>
                        <a:t>A</a:t>
                      </a:r>
                    </a:p>
                  </a:txBody>
                  <a:tcPr/>
                </a:tc>
                <a:tc>
                  <a:txBody>
                    <a:bodyPr/>
                    <a:lstStyle/>
                    <a:p>
                      <a:r>
                        <a:rPr lang="en-US" dirty="0"/>
                        <a:t>8</a:t>
                      </a:r>
                    </a:p>
                  </a:txBody>
                  <a:tcPr/>
                </a:tc>
                <a:tc>
                  <a:txBody>
                    <a:bodyPr/>
                    <a:lstStyle/>
                    <a:p>
                      <a:r>
                        <a:rPr lang="en-US" dirty="0"/>
                        <a:t>24</a:t>
                      </a:r>
                    </a:p>
                  </a:txBody>
                  <a:tcPr/>
                </a:tc>
                <a:tc>
                  <a:txBody>
                    <a:bodyPr/>
                    <a:lstStyle/>
                    <a:p>
                      <a:r>
                        <a:rPr lang="en-US" dirty="0"/>
                        <a:t>1-126</a:t>
                      </a:r>
                    </a:p>
                  </a:txBody>
                  <a:tcPr/>
                </a:tc>
                <a:tc>
                  <a:txBody>
                    <a:bodyPr/>
                    <a:lstStyle/>
                    <a:p>
                      <a:r>
                        <a:rPr lang="en-US" dirty="0"/>
                        <a:t>255.0.0.0</a:t>
                      </a:r>
                    </a:p>
                  </a:txBody>
                  <a:tcPr/>
                </a:tc>
                <a:tc>
                  <a:txBody>
                    <a:bodyPr/>
                    <a:lstStyle/>
                    <a:p>
                      <a:r>
                        <a:rPr lang="en-US" dirty="0"/>
                        <a:t>0.255.2555.255</a:t>
                      </a:r>
                    </a:p>
                  </a:txBody>
                  <a:tcPr/>
                </a:tc>
                <a:extLst>
                  <a:ext uri="{0D108BD9-81ED-4DB2-BD59-A6C34878D82A}">
                    <a16:rowId xmlns:a16="http://schemas.microsoft.com/office/drawing/2014/main" val="10001"/>
                  </a:ext>
                </a:extLst>
              </a:tr>
              <a:tr h="575671">
                <a:tc>
                  <a:txBody>
                    <a:bodyPr/>
                    <a:lstStyle/>
                    <a:p>
                      <a:r>
                        <a:rPr lang="en-US" dirty="0"/>
                        <a:t>2</a:t>
                      </a:r>
                    </a:p>
                  </a:txBody>
                  <a:tcPr/>
                </a:tc>
                <a:tc>
                  <a:txBody>
                    <a:bodyPr/>
                    <a:lstStyle/>
                    <a:p>
                      <a:r>
                        <a:rPr lang="en-US" dirty="0"/>
                        <a:t>B</a:t>
                      </a:r>
                    </a:p>
                  </a:txBody>
                  <a:tcPr/>
                </a:tc>
                <a:tc>
                  <a:txBody>
                    <a:bodyPr/>
                    <a:lstStyle/>
                    <a:p>
                      <a:r>
                        <a:rPr lang="en-US" dirty="0"/>
                        <a:t>16</a:t>
                      </a:r>
                    </a:p>
                  </a:txBody>
                  <a:tcPr/>
                </a:tc>
                <a:tc>
                  <a:txBody>
                    <a:bodyPr/>
                    <a:lstStyle/>
                    <a:p>
                      <a:r>
                        <a:rPr lang="en-US" dirty="0"/>
                        <a:t>16</a:t>
                      </a:r>
                    </a:p>
                  </a:txBody>
                  <a:tcPr/>
                </a:tc>
                <a:tc>
                  <a:txBody>
                    <a:bodyPr/>
                    <a:lstStyle/>
                    <a:p>
                      <a:r>
                        <a:rPr lang="en-US" dirty="0"/>
                        <a:t>128-191</a:t>
                      </a:r>
                    </a:p>
                  </a:txBody>
                  <a:tcPr/>
                </a:tc>
                <a:tc>
                  <a:txBody>
                    <a:bodyPr/>
                    <a:lstStyle/>
                    <a:p>
                      <a:r>
                        <a:rPr lang="en-US" dirty="0"/>
                        <a:t>255.255.0.0</a:t>
                      </a:r>
                    </a:p>
                  </a:txBody>
                  <a:tcPr/>
                </a:tc>
                <a:tc>
                  <a:txBody>
                    <a:bodyPr/>
                    <a:lstStyle/>
                    <a:p>
                      <a:r>
                        <a:rPr lang="en-US" dirty="0"/>
                        <a:t>0.0.255.255</a:t>
                      </a:r>
                    </a:p>
                  </a:txBody>
                  <a:tcPr/>
                </a:tc>
                <a:extLst>
                  <a:ext uri="{0D108BD9-81ED-4DB2-BD59-A6C34878D82A}">
                    <a16:rowId xmlns:a16="http://schemas.microsoft.com/office/drawing/2014/main" val="10002"/>
                  </a:ext>
                </a:extLst>
              </a:tr>
              <a:tr h="628358">
                <a:tc>
                  <a:txBody>
                    <a:bodyPr/>
                    <a:lstStyle/>
                    <a:p>
                      <a:r>
                        <a:rPr lang="en-US" dirty="0"/>
                        <a:t>3</a:t>
                      </a:r>
                    </a:p>
                  </a:txBody>
                  <a:tcPr/>
                </a:tc>
                <a:tc>
                  <a:txBody>
                    <a:bodyPr/>
                    <a:lstStyle/>
                    <a:p>
                      <a:r>
                        <a:rPr lang="en-US" dirty="0"/>
                        <a:t>C</a:t>
                      </a:r>
                    </a:p>
                  </a:txBody>
                  <a:tcPr/>
                </a:tc>
                <a:tc>
                  <a:txBody>
                    <a:bodyPr/>
                    <a:lstStyle/>
                    <a:p>
                      <a:r>
                        <a:rPr lang="en-US" dirty="0"/>
                        <a:t>24</a:t>
                      </a:r>
                    </a:p>
                  </a:txBody>
                  <a:tcPr/>
                </a:tc>
                <a:tc>
                  <a:txBody>
                    <a:bodyPr/>
                    <a:lstStyle/>
                    <a:p>
                      <a:r>
                        <a:rPr lang="en-US" dirty="0"/>
                        <a:t>8</a:t>
                      </a:r>
                    </a:p>
                  </a:txBody>
                  <a:tcPr/>
                </a:tc>
                <a:tc>
                  <a:txBody>
                    <a:bodyPr/>
                    <a:lstStyle/>
                    <a:p>
                      <a:r>
                        <a:rPr lang="en-US" dirty="0"/>
                        <a:t>192-223</a:t>
                      </a:r>
                    </a:p>
                  </a:txBody>
                  <a:tcPr/>
                </a:tc>
                <a:tc>
                  <a:txBody>
                    <a:bodyPr/>
                    <a:lstStyle/>
                    <a:p>
                      <a:r>
                        <a:rPr lang="en-US" dirty="0"/>
                        <a:t>255.255.255.0</a:t>
                      </a:r>
                    </a:p>
                  </a:txBody>
                  <a:tcPr/>
                </a:tc>
                <a:tc>
                  <a:txBody>
                    <a:bodyPr/>
                    <a:lstStyle/>
                    <a:p>
                      <a:r>
                        <a:rPr lang="en-US" dirty="0"/>
                        <a:t>0.0.0.255</a:t>
                      </a:r>
                    </a:p>
                  </a:txBody>
                  <a:tcPr/>
                </a:tc>
                <a:extLst>
                  <a:ext uri="{0D108BD9-81ED-4DB2-BD59-A6C34878D82A}">
                    <a16:rowId xmlns:a16="http://schemas.microsoft.com/office/drawing/2014/main" val="10003"/>
                  </a:ext>
                </a:extLst>
              </a:tr>
              <a:tr h="575671">
                <a:tc>
                  <a:txBody>
                    <a:bodyPr/>
                    <a:lstStyle/>
                    <a:p>
                      <a:r>
                        <a:rPr lang="en-US" dirty="0"/>
                        <a:t>4</a:t>
                      </a:r>
                    </a:p>
                  </a:txBody>
                  <a:tcPr/>
                </a:tc>
                <a:tc>
                  <a:txBody>
                    <a:bodyPr/>
                    <a:lstStyle/>
                    <a:p>
                      <a:r>
                        <a:rPr lang="en-US" dirty="0"/>
                        <a:t>D</a:t>
                      </a:r>
                    </a:p>
                  </a:txBody>
                  <a:tcPr/>
                </a:tc>
                <a:tc>
                  <a:txBody>
                    <a:bodyPr/>
                    <a:lstStyle/>
                    <a:p>
                      <a:r>
                        <a:rPr lang="en-US" dirty="0"/>
                        <a:t>BROADCAST</a:t>
                      </a:r>
                    </a:p>
                  </a:txBody>
                  <a:tcPr/>
                </a:tc>
                <a:tc>
                  <a:txBody>
                    <a:bodyPr/>
                    <a:lstStyle/>
                    <a:p>
                      <a:endParaRPr lang="en-US" dirty="0"/>
                    </a:p>
                  </a:txBody>
                  <a:tcPr/>
                </a:tc>
                <a:tc>
                  <a:txBody>
                    <a:bodyPr/>
                    <a:lstStyle/>
                    <a:p>
                      <a:r>
                        <a:rPr lang="en-US" dirty="0"/>
                        <a:t>224-239</a:t>
                      </a:r>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10004"/>
                  </a:ext>
                </a:extLst>
              </a:tr>
              <a:tr h="575671">
                <a:tc>
                  <a:txBody>
                    <a:bodyPr/>
                    <a:lstStyle/>
                    <a:p>
                      <a:r>
                        <a:rPr lang="en-US" dirty="0"/>
                        <a:t>5</a:t>
                      </a:r>
                    </a:p>
                  </a:txBody>
                  <a:tcPr/>
                </a:tc>
                <a:tc>
                  <a:txBody>
                    <a:bodyPr/>
                    <a:lstStyle/>
                    <a:p>
                      <a:r>
                        <a:rPr lang="en-US" dirty="0"/>
                        <a:t>E</a:t>
                      </a:r>
                    </a:p>
                  </a:txBody>
                  <a:tcPr/>
                </a:tc>
                <a:tc>
                  <a:txBody>
                    <a:bodyPr/>
                    <a:lstStyle/>
                    <a:p>
                      <a:r>
                        <a:rPr lang="en-US" dirty="0"/>
                        <a:t>RESEARCH</a:t>
                      </a:r>
                    </a:p>
                  </a:txBody>
                  <a:tcPr/>
                </a:tc>
                <a:tc>
                  <a:txBody>
                    <a:bodyPr/>
                    <a:lstStyle/>
                    <a:p>
                      <a:endParaRPr lang="en-US" dirty="0"/>
                    </a:p>
                  </a:txBody>
                  <a:tcPr/>
                </a:tc>
                <a:tc>
                  <a:txBody>
                    <a:bodyPr/>
                    <a:lstStyle/>
                    <a:p>
                      <a:r>
                        <a:rPr lang="en-US" dirty="0"/>
                        <a:t>240-255</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685535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5">
            <a:extLst>
              <a:ext uri="{FF2B5EF4-FFF2-40B4-BE49-F238E27FC236}">
                <a16:creationId xmlns:a16="http://schemas.microsoft.com/office/drawing/2014/main" id="{51EC50B9-2312-4B97-91BF-63110FFE1F5D}"/>
              </a:ext>
            </a:extLst>
          </p:cNvPr>
          <p:cNvSpPr>
            <a:spLocks noChangeArrowheads="1"/>
          </p:cNvSpPr>
          <p:nvPr/>
        </p:nvSpPr>
        <p:spPr bwMode="auto">
          <a:xfrm>
            <a:off x="1773811" y="242642"/>
            <a:ext cx="6700886"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altLang="en-US" sz="3200" b="1" dirty="0">
                <a:solidFill>
                  <a:srgbClr val="A50021"/>
                </a:solidFill>
                <a:cs typeface="Times New Roman" panose="02020603050405020304" pitchFamily="18" charset="0"/>
              </a:rPr>
              <a:t>Components of a Simple Network</a:t>
            </a:r>
            <a:r>
              <a:rPr lang="en-US" altLang="en-US" sz="3200" b="1" dirty="0">
                <a:solidFill>
                  <a:srgbClr val="A50021"/>
                </a:solidFill>
              </a:rPr>
              <a:t> </a:t>
            </a:r>
          </a:p>
        </p:txBody>
      </p:sp>
      <p:grpSp>
        <p:nvGrpSpPr>
          <p:cNvPr id="10" name="Group 9">
            <a:extLst>
              <a:ext uri="{FF2B5EF4-FFF2-40B4-BE49-F238E27FC236}">
                <a16:creationId xmlns:a16="http://schemas.microsoft.com/office/drawing/2014/main" id="{C9896F98-F04E-4EF9-A8C2-0BCBFC6C70BE}"/>
              </a:ext>
            </a:extLst>
          </p:cNvPr>
          <p:cNvGrpSpPr>
            <a:grpSpLocks/>
          </p:cNvGrpSpPr>
          <p:nvPr/>
        </p:nvGrpSpPr>
        <p:grpSpPr bwMode="auto">
          <a:xfrm>
            <a:off x="565114" y="933254"/>
            <a:ext cx="8626020" cy="5682104"/>
            <a:chOff x="341" y="1392"/>
            <a:chExt cx="4868" cy="2880"/>
          </a:xfrm>
        </p:grpSpPr>
        <p:sp>
          <p:nvSpPr>
            <p:cNvPr id="11" name="Rectangle 4">
              <a:extLst>
                <a:ext uri="{FF2B5EF4-FFF2-40B4-BE49-F238E27FC236}">
                  <a16:creationId xmlns:a16="http://schemas.microsoft.com/office/drawing/2014/main" id="{40E2FD2F-682A-49F4-98CD-147F125CB859}"/>
                </a:ext>
              </a:extLst>
            </p:cNvPr>
            <p:cNvSpPr>
              <a:spLocks noChangeArrowheads="1"/>
            </p:cNvSpPr>
            <p:nvPr/>
          </p:nvSpPr>
          <p:spPr bwMode="auto">
            <a:xfrm>
              <a:off x="2448" y="4041"/>
              <a:ext cx="804"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en-US" sz="1800" b="1"/>
                <a:t>Figure 8-4</a:t>
              </a:r>
            </a:p>
          </p:txBody>
        </p:sp>
        <p:pic>
          <p:nvPicPr>
            <p:cNvPr id="12" name="Picture 8" descr="fg_08_04">
              <a:extLst>
                <a:ext uri="{FF2B5EF4-FFF2-40B4-BE49-F238E27FC236}">
                  <a16:creationId xmlns:a16="http://schemas.microsoft.com/office/drawing/2014/main" id="{FCC8EDE8-879C-4D78-9C68-EA888281B8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 y="1392"/>
              <a:ext cx="4868" cy="246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634549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1572</TotalTime>
  <Words>3018</Words>
  <Application>Microsoft Office PowerPoint</Application>
  <PresentationFormat>Widescreen</PresentationFormat>
  <Paragraphs>286</Paragraphs>
  <Slides>30</Slides>
  <Notes>12</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30</vt:i4>
      </vt:variant>
    </vt:vector>
  </HeadingPairs>
  <TitlesOfParts>
    <vt:vector size="45" baseType="lpstr">
      <vt:lpstr> </vt:lpstr>
      <vt:lpstr>Arial</vt:lpstr>
      <vt:lpstr>Arial-BoldMT</vt:lpstr>
      <vt:lpstr>Calibri</vt:lpstr>
      <vt:lpstr>Century751 SeBd BT</vt:lpstr>
      <vt:lpstr>Nunito</vt:lpstr>
      <vt:lpstr>Open Sans</vt:lpstr>
      <vt:lpstr>Symbol</vt:lpstr>
      <vt:lpstr>Times New Roman</vt:lpstr>
      <vt:lpstr>Titillium Web</vt:lpstr>
      <vt:lpstr>Trebuchet MS</vt:lpstr>
      <vt:lpstr>Verdana</vt:lpstr>
      <vt:lpstr>Wingdings</vt:lpstr>
      <vt:lpstr>Wingdings 3</vt:lpstr>
      <vt:lpstr>Facet</vt:lpstr>
      <vt:lpstr>BASIC NETWORKING</vt:lpstr>
      <vt:lpstr>PowerPoint Presentation</vt:lpstr>
      <vt:lpstr>PowerPoint Presentation</vt:lpstr>
      <vt:lpstr>ROUTER </vt:lpstr>
      <vt:lpstr>SWITCH </vt:lpstr>
      <vt:lpstr>IP ADDRESSING and SUBNETTING  IP ADDRESSING</vt:lpstr>
      <vt:lpstr>SUBNETTING</vt:lpstr>
      <vt:lpstr>CONCEPT OF CLASSES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Madhusudan Samanta</dc:creator>
  <cp:lastModifiedBy>Mahesh Deevi</cp:lastModifiedBy>
  <cp:revision>15</cp:revision>
  <dcterms:created xsi:type="dcterms:W3CDTF">2023-05-31T08:58:14Z</dcterms:created>
  <dcterms:modified xsi:type="dcterms:W3CDTF">2023-06-03T14:56:03Z</dcterms:modified>
</cp:coreProperties>
</file>

<file path=docProps/thumbnail.jpeg>
</file>